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</p:sldMasterIdLst>
  <p:sldIdLst>
    <p:sldId id="256" r:id="rId3"/>
    <p:sldId id="278" r:id="rId4"/>
    <p:sldId id="279" r:id="rId5"/>
    <p:sldId id="291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</p:sldIdLst>
  <p:sldSz cx="9144000" cy="7019925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470" y="108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4214E-F982-446D-8176-3AA941D2294E}" type="doc">
      <dgm:prSet loTypeId="urn:microsoft.com/office/officeart/2005/8/layout/process4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BAE5E0F-4195-4EED-ADD5-117874B2B277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Красный лог: Повести и рассказы. – Днепропетровск: </a:t>
          </a:r>
          <a:r>
            <a:rPr lang="ru-RU" sz="1600" dirty="0" err="1" smtClean="0">
              <a:latin typeface="Bookman Old Style" panose="02050604050505020204" pitchFamily="18" charset="0"/>
            </a:rPr>
            <a:t>Промінь</a:t>
          </a:r>
          <a:r>
            <a:rPr lang="ru-RU" sz="1600" dirty="0" smtClean="0">
              <a:latin typeface="Bookman Old Style" panose="02050604050505020204" pitchFamily="18" charset="0"/>
            </a:rPr>
            <a:t>, 1982. – 190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4BE5A466-162D-48A8-BE5D-7DDE26DF47EB}" type="parTrans" cxnId="{59CD9D42-ABC2-41BD-A5A3-447A0EA7FCAB}">
      <dgm:prSet/>
      <dgm:spPr/>
      <dgm:t>
        <a:bodyPr/>
        <a:lstStyle/>
        <a:p>
          <a:pPr algn="l"/>
          <a:endParaRPr lang="ru-RU"/>
        </a:p>
      </dgm:t>
    </dgm:pt>
    <dgm:pt modelId="{AF6E3D73-8E8B-4B89-B782-14380F4040CF}" type="sibTrans" cxnId="{59CD9D42-ABC2-41BD-A5A3-447A0EA7FCAB}">
      <dgm:prSet/>
      <dgm:spPr/>
      <dgm:t>
        <a:bodyPr/>
        <a:lstStyle/>
        <a:p>
          <a:pPr algn="l"/>
          <a:endParaRPr lang="ru-RU"/>
        </a:p>
      </dgm:t>
    </dgm:pt>
    <dgm:pt modelId="{B1F5678E-DB36-48D0-A372-B618D2409705}" type="pres">
      <dgm:prSet presAssocID="{6944214E-F982-446D-8176-3AA941D229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762F899-5500-46E0-9E66-596B61FCFD87}" type="pres">
      <dgm:prSet presAssocID="{CBAE5E0F-4195-4EED-ADD5-117874B2B277}" presName="boxAndChildren" presStyleCnt="0"/>
      <dgm:spPr/>
    </dgm:pt>
    <dgm:pt modelId="{57D76883-B17D-4434-90BB-72C827C59147}" type="pres">
      <dgm:prSet presAssocID="{CBAE5E0F-4195-4EED-ADD5-117874B2B277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47F93862-73FE-414E-A325-E0EF951465B3}" type="presOf" srcId="{6944214E-F982-446D-8176-3AA941D2294E}" destId="{B1F5678E-DB36-48D0-A372-B618D2409705}" srcOrd="0" destOrd="0" presId="urn:microsoft.com/office/officeart/2005/8/layout/process4"/>
    <dgm:cxn modelId="{59CD9D42-ABC2-41BD-A5A3-447A0EA7FCAB}" srcId="{6944214E-F982-446D-8176-3AA941D2294E}" destId="{CBAE5E0F-4195-4EED-ADD5-117874B2B277}" srcOrd="0" destOrd="0" parTransId="{4BE5A466-162D-48A8-BE5D-7DDE26DF47EB}" sibTransId="{AF6E3D73-8E8B-4B89-B782-14380F4040CF}"/>
    <dgm:cxn modelId="{070C010A-9B49-444F-9FAA-799688E7DBCC}" type="presOf" srcId="{CBAE5E0F-4195-4EED-ADD5-117874B2B277}" destId="{57D76883-B17D-4434-90BB-72C827C59147}" srcOrd="0" destOrd="0" presId="urn:microsoft.com/office/officeart/2005/8/layout/process4"/>
    <dgm:cxn modelId="{342B9254-0818-46F5-BD0D-5C30BCDCBF55}" type="presParOf" srcId="{B1F5678E-DB36-48D0-A372-B618D2409705}" destId="{2762F899-5500-46E0-9E66-596B61FCFD87}" srcOrd="0" destOrd="0" presId="urn:microsoft.com/office/officeart/2005/8/layout/process4"/>
    <dgm:cxn modelId="{3B5867D4-850F-4927-B2B0-7587AF3B34DD}" type="presParOf" srcId="{2762F899-5500-46E0-9E66-596B61FCFD87}" destId="{57D76883-B17D-4434-90BB-72C827C59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A780B2-59F9-407E-8E3E-E9CC30EC6CDD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6D2934-DB63-4573-8A01-7D4663164F48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r>
            <a:rPr lang="ru-RU" sz="1600" dirty="0" err="1" smtClean="0">
              <a:latin typeface="Bookman Old Style" panose="02050604050505020204" pitchFamily="18" charset="0"/>
            </a:rPr>
            <a:t>Заграва</a:t>
          </a:r>
          <a:r>
            <a:rPr lang="ru-RU" sz="1600" dirty="0" smtClean="0">
              <a:latin typeface="Bookman Old Style" panose="02050604050505020204" pitchFamily="18" charset="0"/>
            </a:rPr>
            <a:t> : роман. – Киев: Издательский центр «Академия». 2010. – 307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024C1353-8745-4E0B-B7F0-755162941A08}" type="parTrans" cxnId="{7980E4A2-8DB1-462E-B90F-986EBCB573D2}">
      <dgm:prSet/>
      <dgm:spPr/>
      <dgm:t>
        <a:bodyPr/>
        <a:lstStyle/>
        <a:p>
          <a:endParaRPr lang="ru-RU"/>
        </a:p>
      </dgm:t>
    </dgm:pt>
    <dgm:pt modelId="{F6CC56B9-BBD2-4060-A722-0F0B356ADB1D}" type="sibTrans" cxnId="{7980E4A2-8DB1-462E-B90F-986EBCB573D2}">
      <dgm:prSet/>
      <dgm:spPr/>
      <dgm:t>
        <a:bodyPr/>
        <a:lstStyle/>
        <a:p>
          <a:endParaRPr lang="ru-RU"/>
        </a:p>
      </dgm:t>
    </dgm:pt>
    <dgm:pt modelId="{F7C38F92-586C-4B19-8EFF-F6AB2E340AE3}" type="pres">
      <dgm:prSet presAssocID="{03A780B2-59F9-407E-8E3E-E9CC30EC6C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360572-F9BF-49C8-BC45-CD9BD0CB5AE6}" type="pres">
      <dgm:prSet presAssocID="{DA6D2934-DB63-4573-8A01-7D4663164F48}" presName="boxAndChildren" presStyleCnt="0"/>
      <dgm:spPr/>
    </dgm:pt>
    <dgm:pt modelId="{42E1EB07-CEB5-48AC-9AC6-4A26AB8B5CD1}" type="pres">
      <dgm:prSet presAssocID="{DA6D2934-DB63-4573-8A01-7D4663164F48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4EB68C0E-DF54-4348-B3C3-3B48205D4F6D}" type="presOf" srcId="{DA6D2934-DB63-4573-8A01-7D4663164F48}" destId="{42E1EB07-CEB5-48AC-9AC6-4A26AB8B5CD1}" srcOrd="0" destOrd="0" presId="urn:microsoft.com/office/officeart/2005/8/layout/process4"/>
    <dgm:cxn modelId="{63FF3752-4895-4B50-ADE6-276632305613}" type="presOf" srcId="{03A780B2-59F9-407E-8E3E-E9CC30EC6CDD}" destId="{F7C38F92-586C-4B19-8EFF-F6AB2E340AE3}" srcOrd="0" destOrd="0" presId="urn:microsoft.com/office/officeart/2005/8/layout/process4"/>
    <dgm:cxn modelId="{7980E4A2-8DB1-462E-B90F-986EBCB573D2}" srcId="{03A780B2-59F9-407E-8E3E-E9CC30EC6CDD}" destId="{DA6D2934-DB63-4573-8A01-7D4663164F48}" srcOrd="0" destOrd="0" parTransId="{024C1353-8745-4E0B-B7F0-755162941A08}" sibTransId="{F6CC56B9-BBD2-4060-A722-0F0B356ADB1D}"/>
    <dgm:cxn modelId="{0BFC0802-440F-417A-8F20-CC65AD2C3DC4}" type="presParOf" srcId="{F7C38F92-586C-4B19-8EFF-F6AB2E340AE3}" destId="{3B360572-F9BF-49C8-BC45-CD9BD0CB5AE6}" srcOrd="0" destOrd="0" presId="urn:microsoft.com/office/officeart/2005/8/layout/process4"/>
    <dgm:cxn modelId="{B743E98E-29C4-49E0-9F69-6B3C290DE3BA}" type="presParOf" srcId="{3B360572-F9BF-49C8-BC45-CD9BD0CB5AE6}" destId="{42E1EB07-CEB5-48AC-9AC6-4A26AB8B5CD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887B9A-4228-40AC-B354-1DDE31386D2A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340E46-B072-4C84-9919-501E79B915F6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книзі «</a:t>
          </a:r>
          <a:r>
            <a:rPr lang="uk-UA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Запороги</a:t>
          </a:r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 проводяться паралелі між сьогоденням і тими процесами, які проживала Україна під час Руїни. Тема національного й особистісного виступає в історичному вимірі. За головного персонажа взято козацького отамана Івана Сірка, якому доводиться бути і воїном-полководцем, і батьком для козаків, і невблаганним суддею. Роман наповнений і містичними прийомами, і гротеском, і гіперболою, й антитезою, й майстерними описами природи, що створює захоплюючу подорож читача до витоків старовинного українства, славетного козацтва… 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B41A38F4-6A91-420B-8404-113625E1D7EF}" type="parTrans" cxnId="{4C467A31-8F93-47FF-B074-DF1EE5C9CF19}">
      <dgm:prSet/>
      <dgm:spPr/>
      <dgm:t>
        <a:bodyPr/>
        <a:lstStyle/>
        <a:p>
          <a:endParaRPr lang="ru-RU"/>
        </a:p>
      </dgm:t>
    </dgm:pt>
    <dgm:pt modelId="{6CE19B41-A60F-4441-A25F-81EDFC601A99}" type="sibTrans" cxnId="{4C467A31-8F93-47FF-B074-DF1EE5C9CF19}">
      <dgm:prSet/>
      <dgm:spPr/>
      <dgm:t>
        <a:bodyPr/>
        <a:lstStyle/>
        <a:p>
          <a:endParaRPr lang="ru-RU"/>
        </a:p>
      </dgm:t>
    </dgm:pt>
    <dgm:pt modelId="{E85CF550-5FE9-4136-9B33-604072B06D71}" type="pres">
      <dgm:prSet presAssocID="{AC887B9A-4228-40AC-B354-1DDE31386D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FB13E6-44F6-40E9-B59A-14623AF9F6EB}" type="pres">
      <dgm:prSet presAssocID="{9A340E46-B072-4C84-9919-501E79B915F6}" presName="boxAndChildren" presStyleCnt="0"/>
      <dgm:spPr/>
    </dgm:pt>
    <dgm:pt modelId="{58DD930E-E187-45E4-BB68-C3CF435086F8}" type="pres">
      <dgm:prSet presAssocID="{9A340E46-B072-4C84-9919-501E79B915F6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4C467A31-8F93-47FF-B074-DF1EE5C9CF19}" srcId="{AC887B9A-4228-40AC-B354-1DDE31386D2A}" destId="{9A340E46-B072-4C84-9919-501E79B915F6}" srcOrd="0" destOrd="0" parTransId="{B41A38F4-6A91-420B-8404-113625E1D7EF}" sibTransId="{6CE19B41-A60F-4441-A25F-81EDFC601A99}"/>
    <dgm:cxn modelId="{4E815C54-5FAF-44C3-8894-E4072B5561A6}" type="presOf" srcId="{AC887B9A-4228-40AC-B354-1DDE31386D2A}" destId="{E85CF550-5FE9-4136-9B33-604072B06D71}" srcOrd="0" destOrd="0" presId="urn:microsoft.com/office/officeart/2005/8/layout/process4"/>
    <dgm:cxn modelId="{0A2D5EA6-E787-402E-B196-00C3ACB3B905}" type="presOf" srcId="{9A340E46-B072-4C84-9919-501E79B915F6}" destId="{58DD930E-E187-45E4-BB68-C3CF435086F8}" srcOrd="0" destOrd="0" presId="urn:microsoft.com/office/officeart/2005/8/layout/process4"/>
    <dgm:cxn modelId="{7D2B1F3E-7B92-4514-9436-E1A1C61884AD}" type="presParOf" srcId="{E85CF550-5FE9-4136-9B33-604072B06D71}" destId="{C4FB13E6-44F6-40E9-B59A-14623AF9F6EB}" srcOrd="0" destOrd="0" presId="urn:microsoft.com/office/officeart/2005/8/layout/process4"/>
    <dgm:cxn modelId="{716155C7-44EB-4818-BF38-1FD158D390D5}" type="presParOf" srcId="{C4FB13E6-44F6-40E9-B59A-14623AF9F6EB}" destId="{58DD930E-E187-45E4-BB68-C3CF435086F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226070-78DD-450C-9FEB-6E4346413467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1FFD16-1B3B-4C87-ADBC-01A5B27F2B52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r>
            <a:rPr lang="ru-RU" sz="1600" dirty="0" err="1" smtClean="0">
              <a:latin typeface="Bookman Old Style" panose="02050604050505020204" pitchFamily="18" charset="0"/>
            </a:rPr>
            <a:t>Гетьман</a:t>
          </a:r>
          <a:r>
            <a:rPr lang="ru-RU" sz="1600" dirty="0" smtClean="0">
              <a:latin typeface="Bookman Old Style" panose="02050604050505020204" pitchFamily="18" charset="0"/>
            </a:rPr>
            <a:t>. </a:t>
          </a:r>
          <a:r>
            <a:rPr lang="ru-RU" sz="1600" dirty="0" err="1" smtClean="0">
              <a:latin typeface="Bookman Old Style" panose="02050604050505020204" pitchFamily="18" charset="0"/>
            </a:rPr>
            <a:t>Кінороман</a:t>
          </a:r>
          <a:r>
            <a:rPr lang="ru-RU" sz="1600" dirty="0" smtClean="0">
              <a:latin typeface="Bookman Old Style" panose="02050604050505020204" pitchFamily="18" charset="0"/>
            </a:rPr>
            <a:t>. </a:t>
          </a:r>
          <a:r>
            <a:rPr lang="ru-RU" sz="1600" dirty="0" err="1" smtClean="0">
              <a:latin typeface="Bookman Old Style" panose="02050604050505020204" pitchFamily="18" charset="0"/>
            </a:rPr>
            <a:t>Київ</a:t>
          </a:r>
          <a:r>
            <a:rPr lang="ru-RU" sz="1600" dirty="0" smtClean="0">
              <a:latin typeface="Bookman Old Style" panose="02050604050505020204" pitchFamily="18" charset="0"/>
            </a:rPr>
            <a:t>: </a:t>
          </a:r>
          <a:r>
            <a:rPr lang="ru-RU" sz="16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dirty="0" smtClean="0">
              <a:latin typeface="Bookman Old Style" panose="02050604050505020204" pitchFamily="18" charset="0"/>
            </a:rPr>
            <a:t>. 2013. – 224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DBA22A99-AD0F-4F4D-BC42-4A6B32EF5A15}" type="parTrans" cxnId="{EFC036C0-3B02-45A3-98D4-E977B55E0B24}">
      <dgm:prSet/>
      <dgm:spPr/>
      <dgm:t>
        <a:bodyPr/>
        <a:lstStyle/>
        <a:p>
          <a:endParaRPr lang="ru-RU"/>
        </a:p>
      </dgm:t>
    </dgm:pt>
    <dgm:pt modelId="{7C056AA9-0CF0-489D-9601-58B9EB6312BF}" type="sibTrans" cxnId="{EFC036C0-3B02-45A3-98D4-E977B55E0B24}">
      <dgm:prSet/>
      <dgm:spPr/>
      <dgm:t>
        <a:bodyPr/>
        <a:lstStyle/>
        <a:p>
          <a:endParaRPr lang="ru-RU"/>
        </a:p>
      </dgm:t>
    </dgm:pt>
    <dgm:pt modelId="{30210C79-ED21-4BEE-813D-1732B56EA3DE}" type="pres">
      <dgm:prSet presAssocID="{2D226070-78DD-450C-9FEB-6E43464134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909CB5C-6127-4D07-A044-3B5355FD3AE2}" type="pres">
      <dgm:prSet presAssocID="{CB1FFD16-1B3B-4C87-ADBC-01A5B27F2B52}" presName="boxAndChildren" presStyleCnt="0"/>
      <dgm:spPr/>
    </dgm:pt>
    <dgm:pt modelId="{2E223E31-15BD-4D0D-8B8D-B1E53BDD91D6}" type="pres">
      <dgm:prSet presAssocID="{CB1FFD16-1B3B-4C87-ADBC-01A5B27F2B52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9076D8F0-6CE4-457A-B694-CEB8342C6BD5}" type="presOf" srcId="{CB1FFD16-1B3B-4C87-ADBC-01A5B27F2B52}" destId="{2E223E31-15BD-4D0D-8B8D-B1E53BDD91D6}" srcOrd="0" destOrd="0" presId="urn:microsoft.com/office/officeart/2005/8/layout/process4"/>
    <dgm:cxn modelId="{EFC036C0-3B02-45A3-98D4-E977B55E0B24}" srcId="{2D226070-78DD-450C-9FEB-6E4346413467}" destId="{CB1FFD16-1B3B-4C87-ADBC-01A5B27F2B52}" srcOrd="0" destOrd="0" parTransId="{DBA22A99-AD0F-4F4D-BC42-4A6B32EF5A15}" sibTransId="{7C056AA9-0CF0-489D-9601-58B9EB6312BF}"/>
    <dgm:cxn modelId="{8E9AAD6C-0DD4-481C-B251-926D6D1AE5C6}" type="presOf" srcId="{2D226070-78DD-450C-9FEB-6E4346413467}" destId="{30210C79-ED21-4BEE-813D-1732B56EA3DE}" srcOrd="0" destOrd="0" presId="urn:microsoft.com/office/officeart/2005/8/layout/process4"/>
    <dgm:cxn modelId="{C9A52F61-F799-4B0C-9BA7-BB860D842ABF}" type="presParOf" srcId="{30210C79-ED21-4BEE-813D-1732B56EA3DE}" destId="{6909CB5C-6127-4D07-A044-3B5355FD3AE2}" srcOrd="0" destOrd="0" presId="urn:microsoft.com/office/officeart/2005/8/layout/process4"/>
    <dgm:cxn modelId="{A4A638F1-D1F8-4E3C-B043-3F39E4648FEA}" type="presParOf" srcId="{6909CB5C-6127-4D07-A044-3B5355FD3AE2}" destId="{2E223E31-15BD-4D0D-8B8D-B1E53BDD91D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F98318A-6225-4CE1-AB41-65F305A1AC49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F214A6-AC45-44BA-8849-8B6733060559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Кінороман присвячений історичній постаті – Богдану Хмельницькому – гетьману України в контексті національно-визвольної війни українців у середині XVII ст. і побудови Козацької держави. Головною лінією сюжету виступає трагічна любов Богдана Хмельницького до польської жінки Гелени </a:t>
          </a:r>
          <a:r>
            <a:rPr lang="uk-UA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Чаплинської</a:t>
          </a:r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 В сюжеті відображено, як герой стояв на роздоріжжі між вибором подальшого шляху для українців – Росія чи Польща?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</a:p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2013 році в Дніпропетровському Академічному музично-драматичному театрі ім. Т.Г. Шевченко відбувся прем’єрний показ вистави «Шалене кохання гетьмана» за мотивами кінороману «Гетьман». 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1602F1C3-4F6B-46D9-8A2F-F84FA0B28AA5}" type="parTrans" cxnId="{83E589D9-B201-4F22-867B-FBBDBC1B11C1}">
      <dgm:prSet/>
      <dgm:spPr/>
      <dgm:t>
        <a:bodyPr/>
        <a:lstStyle/>
        <a:p>
          <a:endParaRPr lang="ru-RU"/>
        </a:p>
      </dgm:t>
    </dgm:pt>
    <dgm:pt modelId="{9019AF48-DAD5-4D95-8546-2878B80F427A}" type="sibTrans" cxnId="{83E589D9-B201-4F22-867B-FBBDBC1B11C1}">
      <dgm:prSet/>
      <dgm:spPr/>
      <dgm:t>
        <a:bodyPr/>
        <a:lstStyle/>
        <a:p>
          <a:endParaRPr lang="ru-RU"/>
        </a:p>
      </dgm:t>
    </dgm:pt>
    <dgm:pt modelId="{ACA1380D-C6C5-4853-9085-E9C808F370FF}" type="pres">
      <dgm:prSet presAssocID="{7F98318A-6225-4CE1-AB41-65F305A1AC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D58B20-181C-43BF-B634-DB3A71F74D66}" type="pres">
      <dgm:prSet presAssocID="{D0F214A6-AC45-44BA-8849-8B6733060559}" presName="boxAndChildren" presStyleCnt="0"/>
      <dgm:spPr/>
    </dgm:pt>
    <dgm:pt modelId="{608E98DF-F56C-477A-81E7-D2E49D0FF869}" type="pres">
      <dgm:prSet presAssocID="{D0F214A6-AC45-44BA-8849-8B6733060559}" presName="parentTextBox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83E589D9-B201-4F22-867B-FBBDBC1B11C1}" srcId="{7F98318A-6225-4CE1-AB41-65F305A1AC49}" destId="{D0F214A6-AC45-44BA-8849-8B6733060559}" srcOrd="0" destOrd="0" parTransId="{1602F1C3-4F6B-46D9-8A2F-F84FA0B28AA5}" sibTransId="{9019AF48-DAD5-4D95-8546-2878B80F427A}"/>
    <dgm:cxn modelId="{BD90AFCF-B8F2-4B3D-B9BF-3D7348EFC8BA}" type="presOf" srcId="{D0F214A6-AC45-44BA-8849-8B6733060559}" destId="{608E98DF-F56C-477A-81E7-D2E49D0FF869}" srcOrd="0" destOrd="0" presId="urn:microsoft.com/office/officeart/2005/8/layout/process4"/>
    <dgm:cxn modelId="{0D9CDE51-23FA-466F-9BDF-D5E154C11346}" type="presOf" srcId="{7F98318A-6225-4CE1-AB41-65F305A1AC49}" destId="{ACA1380D-C6C5-4853-9085-E9C808F370FF}" srcOrd="0" destOrd="0" presId="urn:microsoft.com/office/officeart/2005/8/layout/process4"/>
    <dgm:cxn modelId="{FA4FF95D-1232-4925-B14C-3C6EDD6FB3D3}" type="presParOf" srcId="{ACA1380D-C6C5-4853-9085-E9C808F370FF}" destId="{B9D58B20-181C-43BF-B634-DB3A71F74D66}" srcOrd="0" destOrd="0" presId="urn:microsoft.com/office/officeart/2005/8/layout/process4"/>
    <dgm:cxn modelId="{35D99EAC-EC97-40D7-9262-557A228F8E19}" type="presParOf" srcId="{B9D58B20-181C-43BF-B634-DB3A71F74D66}" destId="{608E98DF-F56C-477A-81E7-D2E49D0FF86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AF5C5C4-DDC6-47F8-8504-3983444CF190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E6C46F-D18E-4DB8-86CD-D93824BCB474}">
      <dgm:prSet custT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r>
            <a:rPr lang="uk-UA" sz="1600" dirty="0" smtClean="0">
              <a:latin typeface="Bookman Old Style" panose="02050604050505020204" pitchFamily="18" charset="0"/>
            </a:rPr>
            <a:t>Ритм </a:t>
          </a:r>
          <a:r>
            <a:rPr lang="uk-UA" sz="1600" dirty="0" err="1" smtClean="0">
              <a:latin typeface="Bookman Old Style" panose="02050604050505020204" pitchFamily="18" charset="0"/>
            </a:rPr>
            <a:t>жизни</a:t>
          </a:r>
          <a:r>
            <a:rPr lang="uk-UA" sz="1600" dirty="0" smtClean="0">
              <a:latin typeface="Bookman Old Style" panose="02050604050505020204" pitchFamily="18" charset="0"/>
            </a:rPr>
            <a:t>. </a:t>
          </a:r>
          <a:r>
            <a:rPr lang="uk-UA" sz="1600" dirty="0" err="1" smtClean="0">
              <a:latin typeface="Bookman Old Style" panose="02050604050505020204" pitchFamily="18" charset="0"/>
            </a:rPr>
            <a:t>Стихи</a:t>
          </a:r>
          <a:r>
            <a:rPr lang="uk-UA" sz="1600" dirty="0" smtClean="0">
              <a:latin typeface="Bookman Old Style" panose="02050604050505020204" pitchFamily="18" charset="0"/>
            </a:rPr>
            <a:t> </a:t>
          </a:r>
          <a:r>
            <a:rPr lang="uk-UA" sz="1600" dirty="0" err="1" smtClean="0">
              <a:latin typeface="Bookman Old Style" panose="02050604050505020204" pitchFamily="18" charset="0"/>
            </a:rPr>
            <a:t>юных</a:t>
          </a:r>
          <a:r>
            <a:rPr lang="uk-UA" sz="1600" dirty="0" smtClean="0">
              <a:latin typeface="Bookman Old Style" panose="02050604050505020204" pitchFamily="18" charset="0"/>
            </a:rPr>
            <a:t> лет. </a:t>
          </a:r>
          <a:r>
            <a:rPr lang="uk-UA" sz="1600" dirty="0" err="1" smtClean="0">
              <a:latin typeface="Bookman Old Style" panose="02050604050505020204" pitchFamily="18" charset="0"/>
            </a:rPr>
            <a:t>Днепропетровск</a:t>
          </a:r>
          <a:r>
            <a:rPr lang="uk-UA" sz="1600" dirty="0" smtClean="0">
              <a:latin typeface="Bookman Old Style" panose="02050604050505020204" pitchFamily="18" charset="0"/>
            </a:rPr>
            <a:t>: </a:t>
          </a:r>
          <a:r>
            <a:rPr lang="uk-UA" sz="1600" dirty="0" err="1" smtClean="0">
              <a:latin typeface="Bookman Old Style" panose="02050604050505020204" pitchFamily="18" charset="0"/>
            </a:rPr>
            <a:t>Лира</a:t>
          </a:r>
          <a:r>
            <a:rPr lang="uk-UA" sz="1600" dirty="0" smtClean="0">
              <a:latin typeface="Bookman Old Style" panose="02050604050505020204" pitchFamily="18" charset="0"/>
            </a:rPr>
            <a:t>. 2015. – 80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DB7B8464-BE31-41ED-BEEF-D82B991C8AA8}" type="parTrans" cxnId="{A215BFA3-A22B-4EAC-8A58-6881F7C2CD51}">
      <dgm:prSet/>
      <dgm:spPr/>
      <dgm:t>
        <a:bodyPr/>
        <a:lstStyle/>
        <a:p>
          <a:endParaRPr lang="ru-RU"/>
        </a:p>
      </dgm:t>
    </dgm:pt>
    <dgm:pt modelId="{CD72D014-8032-4658-BC11-F7F99E584499}" type="sibTrans" cxnId="{A215BFA3-A22B-4EAC-8A58-6881F7C2CD51}">
      <dgm:prSet/>
      <dgm:spPr/>
      <dgm:t>
        <a:bodyPr/>
        <a:lstStyle/>
        <a:p>
          <a:endParaRPr lang="ru-RU"/>
        </a:p>
      </dgm:t>
    </dgm:pt>
    <dgm:pt modelId="{58518B35-09AC-42A2-B945-E58FBDFD0EF4}" type="pres">
      <dgm:prSet presAssocID="{EAF5C5C4-DDC6-47F8-8504-3983444CF1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407C4A1-BBCB-48BC-AF15-AEC37548B048}" type="pres">
      <dgm:prSet presAssocID="{8AE6C46F-D18E-4DB8-86CD-D93824BCB474}" presName="boxAndChildren" presStyleCnt="0"/>
      <dgm:spPr/>
    </dgm:pt>
    <dgm:pt modelId="{A07FC043-5E9C-4401-8359-D6DCFEDDAAFD}" type="pres">
      <dgm:prSet presAssocID="{8AE6C46F-D18E-4DB8-86CD-D93824BCB474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D85728C2-5305-43CB-BF42-DE999979B2BB}" type="presOf" srcId="{EAF5C5C4-DDC6-47F8-8504-3983444CF190}" destId="{58518B35-09AC-42A2-B945-E58FBDFD0EF4}" srcOrd="0" destOrd="0" presId="urn:microsoft.com/office/officeart/2005/8/layout/process4"/>
    <dgm:cxn modelId="{A215BFA3-A22B-4EAC-8A58-6881F7C2CD51}" srcId="{EAF5C5C4-DDC6-47F8-8504-3983444CF190}" destId="{8AE6C46F-D18E-4DB8-86CD-D93824BCB474}" srcOrd="0" destOrd="0" parTransId="{DB7B8464-BE31-41ED-BEEF-D82B991C8AA8}" sibTransId="{CD72D014-8032-4658-BC11-F7F99E584499}"/>
    <dgm:cxn modelId="{7AB1092D-9DE7-43DF-A7DA-DC4F48B4C81F}" type="presOf" srcId="{8AE6C46F-D18E-4DB8-86CD-D93824BCB474}" destId="{A07FC043-5E9C-4401-8359-D6DCFEDDAAFD}" srcOrd="0" destOrd="0" presId="urn:microsoft.com/office/officeart/2005/8/layout/process4"/>
    <dgm:cxn modelId="{DC1943BF-025D-4C3A-B05F-6E9D888806EE}" type="presParOf" srcId="{58518B35-09AC-42A2-B945-E58FBDFD0EF4}" destId="{0407C4A1-BBCB-48BC-AF15-AEC37548B048}" srcOrd="0" destOrd="0" presId="urn:microsoft.com/office/officeart/2005/8/layout/process4"/>
    <dgm:cxn modelId="{B05A8419-C75A-4800-82AB-6917476D3CFB}" type="presParOf" srcId="{0407C4A1-BBCB-48BC-AF15-AEC37548B048}" destId="{A07FC043-5E9C-4401-8359-D6DCFEDDAAF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1973B8-876A-4A4D-B6F7-79B109A1A34B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672BEB-073F-4DB7-8584-EF9D019A45CA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До збірки увійшли ранні вірші і поема «</a:t>
          </a:r>
          <a:r>
            <a:rPr lang="uk-UA" sz="1800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Высота</a:t>
          </a:r>
          <a:r>
            <a:rPr lang="uk-UA" sz="18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». Вірші були написані у 1960–1970 рр. Ці вірші можна назвати поетичною творчою біографією Віктора </a:t>
          </a:r>
          <a:r>
            <a:rPr lang="uk-UA" sz="1800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 У поезії – автобіографічні мотиви, трудовий подвиг на цілині, сибірська тайга, особисті переживання. Автор тонко і глибоко відчуває красу природи і вміє передати свої осягнення читачеві.</a:t>
          </a:r>
        </a:p>
        <a:p>
          <a:pPr marL="0" indent="354013" algn="just" rtl="0"/>
          <a:r>
            <a:rPr lang="uk-UA" sz="18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Передмову та післямову написала Член Національної спілки письменників України Леся Степовичка, яка виклала біографію В. </a:t>
          </a:r>
          <a:r>
            <a:rPr lang="uk-UA" sz="1800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</a:t>
          </a:r>
          <a:endParaRPr lang="ru-RU" sz="18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005F09E7-CA8F-4F59-B776-0E4BA0D7B40D}" type="parTrans" cxnId="{E4BDE2A4-AE60-4017-917F-D2095069175B}">
      <dgm:prSet/>
      <dgm:spPr/>
      <dgm:t>
        <a:bodyPr/>
        <a:lstStyle/>
        <a:p>
          <a:pPr algn="just"/>
          <a:endParaRPr lang="ru-RU"/>
        </a:p>
      </dgm:t>
    </dgm:pt>
    <dgm:pt modelId="{0CAF3F8E-B653-446E-B2E8-70D6CFAAE990}" type="sibTrans" cxnId="{E4BDE2A4-AE60-4017-917F-D2095069175B}">
      <dgm:prSet/>
      <dgm:spPr/>
      <dgm:t>
        <a:bodyPr/>
        <a:lstStyle/>
        <a:p>
          <a:pPr algn="just"/>
          <a:endParaRPr lang="ru-RU"/>
        </a:p>
      </dgm:t>
    </dgm:pt>
    <dgm:pt modelId="{1CD4C4B5-C8BB-4BA1-9334-DFC149024ADC}" type="pres">
      <dgm:prSet presAssocID="{3C1973B8-876A-4A4D-B6F7-79B109A1A3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4EF29FD-9CCF-4AA7-8A9F-AADCB9EE10AF}" type="pres">
      <dgm:prSet presAssocID="{FB672BEB-073F-4DB7-8584-EF9D019A45CA}" presName="boxAndChildren" presStyleCnt="0"/>
      <dgm:spPr/>
    </dgm:pt>
    <dgm:pt modelId="{153FD55B-3277-4B15-B899-B40DD452915A}" type="pres">
      <dgm:prSet presAssocID="{FB672BEB-073F-4DB7-8584-EF9D019A45CA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E4BDE2A4-AE60-4017-917F-D2095069175B}" srcId="{3C1973B8-876A-4A4D-B6F7-79B109A1A34B}" destId="{FB672BEB-073F-4DB7-8584-EF9D019A45CA}" srcOrd="0" destOrd="0" parTransId="{005F09E7-CA8F-4F59-B776-0E4BA0D7B40D}" sibTransId="{0CAF3F8E-B653-446E-B2E8-70D6CFAAE990}"/>
    <dgm:cxn modelId="{ABB56420-983F-4EB8-8907-A5CE9D9C05F0}" type="presOf" srcId="{3C1973B8-876A-4A4D-B6F7-79B109A1A34B}" destId="{1CD4C4B5-C8BB-4BA1-9334-DFC149024ADC}" srcOrd="0" destOrd="0" presId="urn:microsoft.com/office/officeart/2005/8/layout/process4"/>
    <dgm:cxn modelId="{56C385FB-5B2B-4629-B2F2-8034969A31D5}" type="presOf" srcId="{FB672BEB-073F-4DB7-8584-EF9D019A45CA}" destId="{153FD55B-3277-4B15-B899-B40DD452915A}" srcOrd="0" destOrd="0" presId="urn:microsoft.com/office/officeart/2005/8/layout/process4"/>
    <dgm:cxn modelId="{406D3639-F37D-4711-98AA-A403F3D182DF}" type="presParOf" srcId="{1CD4C4B5-C8BB-4BA1-9334-DFC149024ADC}" destId="{54EF29FD-9CCF-4AA7-8A9F-AADCB9EE10AF}" srcOrd="0" destOrd="0" presId="urn:microsoft.com/office/officeart/2005/8/layout/process4"/>
    <dgm:cxn modelId="{78A61476-7564-47BA-BD4D-3F93E0915C81}" type="presParOf" srcId="{54EF29FD-9CCF-4AA7-8A9F-AADCB9EE10AF}" destId="{153FD55B-3277-4B15-B899-B40DD45291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3F67E6B-2218-402D-950B-64B7C6560AB7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1BC4A0-0229-4A8C-AF41-896F0F83AEFC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r>
            <a:rPr lang="ru-RU" sz="1600" dirty="0" err="1" smtClean="0">
              <a:latin typeface="Bookman Old Style" panose="02050604050505020204" pitchFamily="18" charset="0"/>
            </a:rPr>
            <a:t>Вторгнення</a:t>
          </a:r>
          <a:r>
            <a:rPr lang="ru-RU" sz="1600" dirty="0" smtClean="0">
              <a:latin typeface="Bookman Old Style" panose="02050604050505020204" pitchFamily="18" charset="0"/>
            </a:rPr>
            <a:t>: </a:t>
          </a:r>
          <a:r>
            <a:rPr lang="ru-RU" sz="1600" dirty="0" err="1" smtClean="0">
              <a:latin typeface="Bookman Old Style" panose="02050604050505020204" pitchFamily="18" charset="0"/>
            </a:rPr>
            <a:t>кінороман</a:t>
          </a:r>
          <a:r>
            <a:rPr lang="ru-RU" sz="1600" dirty="0" smtClean="0">
              <a:latin typeface="Bookman Old Style" panose="02050604050505020204" pitchFamily="18" charset="0"/>
            </a:rPr>
            <a:t>. </a:t>
          </a:r>
          <a:r>
            <a:rPr lang="ru-RU" sz="1600" dirty="0" err="1" smtClean="0">
              <a:latin typeface="Bookman Old Style" panose="02050604050505020204" pitchFamily="18" charset="0"/>
            </a:rPr>
            <a:t>Київ</a:t>
          </a:r>
          <a:r>
            <a:rPr lang="ru-RU" sz="1600" dirty="0" smtClean="0">
              <a:latin typeface="Bookman Old Style" panose="02050604050505020204" pitchFamily="18" charset="0"/>
            </a:rPr>
            <a:t>: </a:t>
          </a:r>
          <a:r>
            <a:rPr lang="ru-RU" sz="16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dirty="0" smtClean="0">
              <a:latin typeface="Bookman Old Style" panose="02050604050505020204" pitchFamily="18" charset="0"/>
            </a:rPr>
            <a:t>, 2017. – 224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6A814438-821A-48B3-87EA-708B438DF9F3}" type="parTrans" cxnId="{C15640EC-E298-4617-9980-F501AA355609}">
      <dgm:prSet/>
      <dgm:spPr/>
      <dgm:t>
        <a:bodyPr/>
        <a:lstStyle/>
        <a:p>
          <a:endParaRPr lang="ru-RU"/>
        </a:p>
      </dgm:t>
    </dgm:pt>
    <dgm:pt modelId="{DAA24229-F9D2-4155-8063-8FF72A3726DA}" type="sibTrans" cxnId="{C15640EC-E298-4617-9980-F501AA355609}">
      <dgm:prSet/>
      <dgm:spPr/>
      <dgm:t>
        <a:bodyPr/>
        <a:lstStyle/>
        <a:p>
          <a:endParaRPr lang="ru-RU"/>
        </a:p>
      </dgm:t>
    </dgm:pt>
    <dgm:pt modelId="{0B275A56-9837-4678-BF2F-07C59B52306F}" type="pres">
      <dgm:prSet presAssocID="{E3F67E6B-2218-402D-950B-64B7C6560A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E70D648-4CF3-438C-9C85-FAEA7C5AF2BC}" type="pres">
      <dgm:prSet presAssocID="{9D1BC4A0-0229-4A8C-AF41-896F0F83AEFC}" presName="boxAndChildren" presStyleCnt="0"/>
      <dgm:spPr/>
    </dgm:pt>
    <dgm:pt modelId="{51DA57DA-2A98-455B-A456-9203C2BB7BAB}" type="pres">
      <dgm:prSet presAssocID="{9D1BC4A0-0229-4A8C-AF41-896F0F83AEFC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C15640EC-E298-4617-9980-F501AA355609}" srcId="{E3F67E6B-2218-402D-950B-64B7C6560AB7}" destId="{9D1BC4A0-0229-4A8C-AF41-896F0F83AEFC}" srcOrd="0" destOrd="0" parTransId="{6A814438-821A-48B3-87EA-708B438DF9F3}" sibTransId="{DAA24229-F9D2-4155-8063-8FF72A3726DA}"/>
    <dgm:cxn modelId="{CC4AA9E4-2B9A-4AF0-A15F-63819EB6C55A}" type="presOf" srcId="{E3F67E6B-2218-402D-950B-64B7C6560AB7}" destId="{0B275A56-9837-4678-BF2F-07C59B52306F}" srcOrd="0" destOrd="0" presId="urn:microsoft.com/office/officeart/2005/8/layout/process4"/>
    <dgm:cxn modelId="{259F264D-CCA4-465B-BD85-FCD09F72334D}" type="presOf" srcId="{9D1BC4A0-0229-4A8C-AF41-896F0F83AEFC}" destId="{51DA57DA-2A98-455B-A456-9203C2BB7BAB}" srcOrd="0" destOrd="0" presId="urn:microsoft.com/office/officeart/2005/8/layout/process4"/>
    <dgm:cxn modelId="{C712E929-91D3-4D05-A004-F9A67BC66F8F}" type="presParOf" srcId="{0B275A56-9837-4678-BF2F-07C59B52306F}" destId="{5E70D648-4CF3-438C-9C85-FAEA7C5AF2BC}" srcOrd="0" destOrd="0" presId="urn:microsoft.com/office/officeart/2005/8/layout/process4"/>
    <dgm:cxn modelId="{D5045220-BCB8-45D1-86A9-4D8CDCB52381}" type="presParOf" srcId="{5E70D648-4CF3-438C-9C85-FAEA7C5AF2BC}" destId="{51DA57DA-2A98-455B-A456-9203C2BB7BA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C3FC97-65DA-490A-A0D5-CC6ED52A6C74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E2261A-4214-45E4-BC67-782E0CB2DADF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основі роману – події на Майдані. Трагедії на сході України, героїзм, зрадництво. Написаний на місцевому придніпровському матеріалі. В основі сюжету – життя братів, які стали по різні сторони барикад, а війна на сході також їх розводить. Один – на боці сепаратистів, інший – на захисті єдиної України. Оскільки це кінороман, то розвиток дій відбувається через діалоги, а не в описовому характері. На думку Лесі Степовички, цей жанр Віктор Веретенников відобразив блискуче.</a:t>
          </a:r>
        </a:p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Також у цій книзі розміщена драма на 2 дії «Шалене кохання гетьмана», яка, як вже говорилося, була поставлена у театрі ім. Шевченка.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214D2763-3CBF-4005-B042-DB41ABE59B01}" type="parTrans" cxnId="{DEFC0B88-CA76-47FE-8C3C-F9850E64CEF4}">
      <dgm:prSet/>
      <dgm:spPr/>
      <dgm:t>
        <a:bodyPr/>
        <a:lstStyle/>
        <a:p>
          <a:endParaRPr lang="ru-RU"/>
        </a:p>
      </dgm:t>
    </dgm:pt>
    <dgm:pt modelId="{7E01D9AD-302C-4695-B6C5-FE672B44493A}" type="sibTrans" cxnId="{DEFC0B88-CA76-47FE-8C3C-F9850E64CEF4}">
      <dgm:prSet/>
      <dgm:spPr/>
      <dgm:t>
        <a:bodyPr/>
        <a:lstStyle/>
        <a:p>
          <a:endParaRPr lang="ru-RU"/>
        </a:p>
      </dgm:t>
    </dgm:pt>
    <dgm:pt modelId="{CFD76082-31BE-401E-9178-81FE2AF45621}" type="pres">
      <dgm:prSet presAssocID="{67C3FC97-65DA-490A-A0D5-CC6ED52A6C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D3CEF7E-03EC-414B-90BE-60D0D89874F1}" type="pres">
      <dgm:prSet presAssocID="{E0E2261A-4214-45E4-BC67-782E0CB2DADF}" presName="boxAndChildren" presStyleCnt="0"/>
      <dgm:spPr/>
    </dgm:pt>
    <dgm:pt modelId="{3788DF44-EF25-49B2-AE3D-997DF1BF4811}" type="pres">
      <dgm:prSet presAssocID="{E0E2261A-4214-45E4-BC67-782E0CB2DADF}" presName="parentTextBox" presStyleLbl="node1" presStyleIdx="0" presStyleCnt="1" custScaleY="100098"/>
      <dgm:spPr/>
      <dgm:t>
        <a:bodyPr/>
        <a:lstStyle/>
        <a:p>
          <a:endParaRPr lang="ru-RU"/>
        </a:p>
      </dgm:t>
    </dgm:pt>
  </dgm:ptLst>
  <dgm:cxnLst>
    <dgm:cxn modelId="{B45ECE07-DCE2-4DEA-9C75-C31E3C5BF6B3}" type="presOf" srcId="{67C3FC97-65DA-490A-A0D5-CC6ED52A6C74}" destId="{CFD76082-31BE-401E-9178-81FE2AF45621}" srcOrd="0" destOrd="0" presId="urn:microsoft.com/office/officeart/2005/8/layout/process4"/>
    <dgm:cxn modelId="{DEFC0B88-CA76-47FE-8C3C-F9850E64CEF4}" srcId="{67C3FC97-65DA-490A-A0D5-CC6ED52A6C74}" destId="{E0E2261A-4214-45E4-BC67-782E0CB2DADF}" srcOrd="0" destOrd="0" parTransId="{214D2763-3CBF-4005-B042-DB41ABE59B01}" sibTransId="{7E01D9AD-302C-4695-B6C5-FE672B44493A}"/>
    <dgm:cxn modelId="{A749CA81-9DFB-4055-A858-E5D5E2994632}" type="presOf" srcId="{E0E2261A-4214-45E4-BC67-782E0CB2DADF}" destId="{3788DF44-EF25-49B2-AE3D-997DF1BF4811}" srcOrd="0" destOrd="0" presId="urn:microsoft.com/office/officeart/2005/8/layout/process4"/>
    <dgm:cxn modelId="{B8D87A59-0605-4903-BFC9-1023221BFB72}" type="presParOf" srcId="{CFD76082-31BE-401E-9178-81FE2AF45621}" destId="{2D3CEF7E-03EC-414B-90BE-60D0D89874F1}" srcOrd="0" destOrd="0" presId="urn:microsoft.com/office/officeart/2005/8/layout/process4"/>
    <dgm:cxn modelId="{1A823E34-5938-4863-8E8D-A6CDCAC86CB1}" type="presParOf" srcId="{2D3CEF7E-03EC-414B-90BE-60D0D89874F1}" destId="{3788DF44-EF25-49B2-AE3D-997DF1BF481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E98016E-58C5-46DE-ACA8-30426C771BBF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F74EA1-13C2-49D6-932B-D7BBCDABF663}">
      <dgm:prSet custT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pPr algn="l" rtl="0"/>
          <a:r>
            <a:rPr lang="ru-RU" sz="1600" b="1" u="sng" smtClean="0">
              <a:latin typeface="Bookman Old Style" panose="02050604050505020204" pitchFamily="18" charset="0"/>
            </a:rPr>
            <a:t>Веретенников В.</a:t>
          </a:r>
          <a:r>
            <a:rPr lang="ru-RU" sz="1600" smtClean="0">
              <a:latin typeface="Bookman Old Style" panose="02050604050505020204" pitchFamily="18" charset="0"/>
            </a:rPr>
            <a:t> Битва за престол: кінороман. Київ: ВЦ «Академия». 2018. – 320 с.</a:t>
          </a:r>
          <a:endParaRPr lang="ru-RU" sz="1600">
            <a:latin typeface="Bookman Old Style" panose="02050604050505020204" pitchFamily="18" charset="0"/>
          </a:endParaRPr>
        </a:p>
      </dgm:t>
    </dgm:pt>
    <dgm:pt modelId="{16AB73BA-6EA8-4CA8-AF37-A6BE2084EB44}" type="parTrans" cxnId="{2CC087C1-2A8B-4485-9FD3-FFC6DA85835E}">
      <dgm:prSet/>
      <dgm:spPr/>
      <dgm:t>
        <a:bodyPr/>
        <a:lstStyle/>
        <a:p>
          <a:endParaRPr lang="ru-RU"/>
        </a:p>
      </dgm:t>
    </dgm:pt>
    <dgm:pt modelId="{7F638ED5-03B1-43F7-9124-298DA272451A}" type="sibTrans" cxnId="{2CC087C1-2A8B-4485-9FD3-FFC6DA85835E}">
      <dgm:prSet/>
      <dgm:spPr/>
      <dgm:t>
        <a:bodyPr/>
        <a:lstStyle/>
        <a:p>
          <a:endParaRPr lang="ru-RU"/>
        </a:p>
      </dgm:t>
    </dgm:pt>
    <dgm:pt modelId="{A1DFCB6A-4FA0-49EA-B92D-A19B45F98598}" type="pres">
      <dgm:prSet presAssocID="{AE98016E-58C5-46DE-ACA8-30426C771B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F30D173-1C52-4AB7-A40D-AC48195EF4DC}" type="pres">
      <dgm:prSet presAssocID="{F8F74EA1-13C2-49D6-932B-D7BBCDABF663}" presName="boxAndChildren" presStyleCnt="0"/>
      <dgm:spPr/>
    </dgm:pt>
    <dgm:pt modelId="{D58B1AEA-8F2F-4951-B76F-BD3C59F37DD4}" type="pres">
      <dgm:prSet presAssocID="{F8F74EA1-13C2-49D6-932B-D7BBCDABF663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988C8471-6080-473C-9662-83C4A0D1FB97}" type="presOf" srcId="{AE98016E-58C5-46DE-ACA8-30426C771BBF}" destId="{A1DFCB6A-4FA0-49EA-B92D-A19B45F98598}" srcOrd="0" destOrd="0" presId="urn:microsoft.com/office/officeart/2005/8/layout/process4"/>
    <dgm:cxn modelId="{3022D20D-B19D-41C5-A1B5-08A240C15EA4}" type="presOf" srcId="{F8F74EA1-13C2-49D6-932B-D7BBCDABF663}" destId="{D58B1AEA-8F2F-4951-B76F-BD3C59F37DD4}" srcOrd="0" destOrd="0" presId="urn:microsoft.com/office/officeart/2005/8/layout/process4"/>
    <dgm:cxn modelId="{2CC087C1-2A8B-4485-9FD3-FFC6DA85835E}" srcId="{AE98016E-58C5-46DE-ACA8-30426C771BBF}" destId="{F8F74EA1-13C2-49D6-932B-D7BBCDABF663}" srcOrd="0" destOrd="0" parTransId="{16AB73BA-6EA8-4CA8-AF37-A6BE2084EB44}" sibTransId="{7F638ED5-03B1-43F7-9124-298DA272451A}"/>
    <dgm:cxn modelId="{FA351EF8-5DFB-4FDB-ACB5-D1F0B430597A}" type="presParOf" srcId="{A1DFCB6A-4FA0-49EA-B92D-A19B45F98598}" destId="{9F30D173-1C52-4AB7-A40D-AC48195EF4DC}" srcOrd="0" destOrd="0" presId="urn:microsoft.com/office/officeart/2005/8/layout/process4"/>
    <dgm:cxn modelId="{99111C07-F462-4ABB-AD26-453A68634899}" type="presParOf" srcId="{9F30D173-1C52-4AB7-A40D-AC48195EF4DC}" destId="{D58B1AEA-8F2F-4951-B76F-BD3C59F37DD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45C49D8-DC26-46AC-A519-A6E6FA3C6566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7F0F16-1049-499B-98C8-27766B80184B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Битва за престол – кримінальний детектив, оснований на реальних подіях. Відображено сучасне життя держави під призмою криміналу. Інтриги, замахи на вбивство, створення приватних збройних формувань, любовний трикутник – и все це відбувається у наші дні, у нашій країні, що дозволяє читачеві поринути у сучасний кримінальний світ, де єдиний порятунок – любов.</a:t>
          </a:r>
        </a:p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книзі також присутній кінороман «Танок рожевих пеліканів», присвячений війні на Донбасі – подіям, що тривають і дотепер, і нікого не можуть залишити байдужім.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BE90DE5A-926F-42A6-BD67-0138330DA44D}" type="parTrans" cxnId="{9BC01DBE-7400-4C5E-8700-DEA0BEA8E2BD}">
      <dgm:prSet/>
      <dgm:spPr/>
      <dgm:t>
        <a:bodyPr/>
        <a:lstStyle/>
        <a:p>
          <a:pPr algn="just"/>
          <a:endParaRPr lang="ru-RU"/>
        </a:p>
      </dgm:t>
    </dgm:pt>
    <dgm:pt modelId="{96F82DF6-6515-4D07-BBEE-4E2AE950AED6}" type="sibTrans" cxnId="{9BC01DBE-7400-4C5E-8700-DEA0BEA8E2BD}">
      <dgm:prSet/>
      <dgm:spPr/>
      <dgm:t>
        <a:bodyPr/>
        <a:lstStyle/>
        <a:p>
          <a:pPr algn="just"/>
          <a:endParaRPr lang="ru-RU"/>
        </a:p>
      </dgm:t>
    </dgm:pt>
    <dgm:pt modelId="{E94A2420-2F09-43C1-A7D1-BB68E18FB00E}" type="pres">
      <dgm:prSet presAssocID="{E45C49D8-DC26-46AC-A519-A6E6FA3C65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A95DB9D-4F4C-4D07-89C8-37944345F05B}" type="pres">
      <dgm:prSet presAssocID="{527F0F16-1049-499B-98C8-27766B80184B}" presName="boxAndChildren" presStyleCnt="0"/>
      <dgm:spPr/>
    </dgm:pt>
    <dgm:pt modelId="{D5A9F906-D3AA-4159-9AC5-E51109FF051C}" type="pres">
      <dgm:prSet presAssocID="{527F0F16-1049-499B-98C8-27766B80184B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930C4573-ABAD-4DFB-91E2-AC2B0E27EDAD}" type="presOf" srcId="{527F0F16-1049-499B-98C8-27766B80184B}" destId="{D5A9F906-D3AA-4159-9AC5-E51109FF051C}" srcOrd="0" destOrd="0" presId="urn:microsoft.com/office/officeart/2005/8/layout/process4"/>
    <dgm:cxn modelId="{1C283EB4-91B8-4EFE-A871-9E7FB35516BE}" type="presOf" srcId="{E45C49D8-DC26-46AC-A519-A6E6FA3C6566}" destId="{E94A2420-2F09-43C1-A7D1-BB68E18FB00E}" srcOrd="0" destOrd="0" presId="urn:microsoft.com/office/officeart/2005/8/layout/process4"/>
    <dgm:cxn modelId="{9BC01DBE-7400-4C5E-8700-DEA0BEA8E2BD}" srcId="{E45C49D8-DC26-46AC-A519-A6E6FA3C6566}" destId="{527F0F16-1049-499B-98C8-27766B80184B}" srcOrd="0" destOrd="0" parTransId="{BE90DE5A-926F-42A6-BD67-0138330DA44D}" sibTransId="{96F82DF6-6515-4D07-BBEE-4E2AE950AED6}"/>
    <dgm:cxn modelId="{69A2AC5A-27F5-4008-9DA4-57205FC703A3}" type="presParOf" srcId="{E94A2420-2F09-43C1-A7D1-BB68E18FB00E}" destId="{FA95DB9D-4F4C-4D07-89C8-37944345F05B}" srcOrd="0" destOrd="0" presId="urn:microsoft.com/office/officeart/2005/8/layout/process4"/>
    <dgm:cxn modelId="{BFDC99BD-A247-4531-BF08-9CF997BF4335}" type="presParOf" srcId="{FA95DB9D-4F4C-4D07-89C8-37944345F05B}" destId="{D5A9F906-D3AA-4159-9AC5-E51109FF051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473EEC-57BB-4227-A80F-3924D3FAD713}" type="doc">
      <dgm:prSet loTypeId="urn:microsoft.com/office/officeart/2005/8/layout/process4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FCA4EC-235E-4C61-A46C-A87595CEB7A9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Перша збірка письменника об’єднала повісті та оповідання «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Красный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лог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», «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След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упавшей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звезды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», «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Чужая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дочь</a:t>
          </a:r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 та інші. </a:t>
          </a:r>
        </a:p>
        <a:p>
          <a:pPr marL="0" indent="354013" algn="just" rtl="0"/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збірці автор торкається морально-етичних проблем своїх сучасників, які стоять перед нелегким вибором: дружба або любов, приватне щастя чи громадський обов’язок, добро чи зло.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47557676-665F-4495-B208-4EFC327165C7}" type="parTrans" cxnId="{EB57F6EA-A846-4390-9653-2111989C6CA8}">
      <dgm:prSet/>
      <dgm:spPr/>
      <dgm:t>
        <a:bodyPr/>
        <a:lstStyle/>
        <a:p>
          <a:endParaRPr lang="ru-RU"/>
        </a:p>
      </dgm:t>
    </dgm:pt>
    <dgm:pt modelId="{62DDF91D-979F-45EF-901D-B6E6FFA2ADB3}" type="sibTrans" cxnId="{EB57F6EA-A846-4390-9653-2111989C6CA8}">
      <dgm:prSet/>
      <dgm:spPr/>
      <dgm:t>
        <a:bodyPr/>
        <a:lstStyle/>
        <a:p>
          <a:endParaRPr lang="ru-RU"/>
        </a:p>
      </dgm:t>
    </dgm:pt>
    <dgm:pt modelId="{AF3E9FB0-2D94-4B36-9675-329466925544}" type="pres">
      <dgm:prSet presAssocID="{77473EEC-57BB-4227-A80F-3924D3FAD7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D4FD66A-88B5-4B25-B0F4-03D968BF1B6D}" type="pres">
      <dgm:prSet presAssocID="{29FCA4EC-235E-4C61-A46C-A87595CEB7A9}" presName="boxAndChildren" presStyleCnt="0"/>
      <dgm:spPr/>
    </dgm:pt>
    <dgm:pt modelId="{DE8C7DA3-6CA4-463B-BF3C-B74B71E26945}" type="pres">
      <dgm:prSet presAssocID="{29FCA4EC-235E-4C61-A46C-A87595CEB7A9}" presName="parentTextBox" presStyleLbl="node1" presStyleIdx="0" presStyleCnt="1" custLinFactNeighborX="-3388" custLinFactNeighborY="1041"/>
      <dgm:spPr/>
      <dgm:t>
        <a:bodyPr/>
        <a:lstStyle/>
        <a:p>
          <a:endParaRPr lang="ru-RU"/>
        </a:p>
      </dgm:t>
    </dgm:pt>
  </dgm:ptLst>
  <dgm:cxnLst>
    <dgm:cxn modelId="{E4AB8D46-4DDF-423F-B1D2-9E3D6075E709}" type="presOf" srcId="{29FCA4EC-235E-4C61-A46C-A87595CEB7A9}" destId="{DE8C7DA3-6CA4-463B-BF3C-B74B71E26945}" srcOrd="0" destOrd="0" presId="urn:microsoft.com/office/officeart/2005/8/layout/process4"/>
    <dgm:cxn modelId="{EB57F6EA-A846-4390-9653-2111989C6CA8}" srcId="{77473EEC-57BB-4227-A80F-3924D3FAD713}" destId="{29FCA4EC-235E-4C61-A46C-A87595CEB7A9}" srcOrd="0" destOrd="0" parTransId="{47557676-665F-4495-B208-4EFC327165C7}" sibTransId="{62DDF91D-979F-45EF-901D-B6E6FFA2ADB3}"/>
    <dgm:cxn modelId="{4D6DEA8B-711B-43A1-86CF-0DBD34606A14}" type="presOf" srcId="{77473EEC-57BB-4227-A80F-3924D3FAD713}" destId="{AF3E9FB0-2D94-4B36-9675-329466925544}" srcOrd="0" destOrd="0" presId="urn:microsoft.com/office/officeart/2005/8/layout/process4"/>
    <dgm:cxn modelId="{A8EF9617-B87B-4356-AE05-CC282D3BE994}" type="presParOf" srcId="{AF3E9FB0-2D94-4B36-9675-329466925544}" destId="{7D4FD66A-88B5-4B25-B0F4-03D968BF1B6D}" srcOrd="0" destOrd="0" presId="urn:microsoft.com/office/officeart/2005/8/layout/process4"/>
    <dgm:cxn modelId="{EA198FE6-00CF-4DA4-84E1-2D5277F82CC7}" type="presParOf" srcId="{7D4FD66A-88B5-4B25-B0F4-03D968BF1B6D}" destId="{DE8C7DA3-6CA4-463B-BF3C-B74B71E2694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60929F7-AB1C-4BEE-9616-6BA2031F97EC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8958C9-37A7-4E1E-B4FB-B1F09B56C245}">
      <dgm:prSet custT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pPr algn="l" rtl="0"/>
          <a:r>
            <a:rPr lang="uk-UA" sz="1600" b="1" u="sng" dirty="0" err="1" smtClean="0">
              <a:latin typeface="Bookman Old Style" panose="02050604050505020204" pitchFamily="18" charset="0"/>
            </a:rPr>
            <a:t>Пиленов</a:t>
          </a:r>
          <a:r>
            <a:rPr lang="uk-UA" sz="1600" b="1" u="sng" dirty="0" smtClean="0">
              <a:latin typeface="Bookman Old Style" panose="02050604050505020204" pitchFamily="18" charset="0"/>
            </a:rPr>
            <a:t> А.</a:t>
          </a:r>
          <a:r>
            <a:rPr lang="uk-UA" sz="1600" dirty="0" smtClean="0">
              <a:latin typeface="Bookman Old Style" panose="02050604050505020204" pitchFamily="18" charset="0"/>
            </a:rPr>
            <a:t> Не </a:t>
          </a:r>
          <a:r>
            <a:rPr lang="uk-UA" sz="1600" dirty="0" err="1" smtClean="0">
              <a:latin typeface="Bookman Old Style" panose="02050604050505020204" pitchFamily="18" charset="0"/>
            </a:rPr>
            <a:t>выпадая</a:t>
          </a:r>
          <a:r>
            <a:rPr lang="uk-UA" sz="1600" dirty="0" smtClean="0">
              <a:latin typeface="Bookman Old Style" panose="02050604050505020204" pitchFamily="18" charset="0"/>
            </a:rPr>
            <a:t> </a:t>
          </a:r>
          <a:r>
            <a:rPr lang="uk-UA" sz="1600" dirty="0" err="1" smtClean="0">
              <a:latin typeface="Bookman Old Style" panose="02050604050505020204" pitchFamily="18" charset="0"/>
            </a:rPr>
            <a:t>из</a:t>
          </a:r>
          <a:r>
            <a:rPr lang="uk-UA" sz="1600" dirty="0" smtClean="0">
              <a:latin typeface="Bookman Old Style" panose="02050604050505020204" pitchFamily="18" charset="0"/>
            </a:rPr>
            <a:t> </a:t>
          </a:r>
          <a:r>
            <a:rPr lang="uk-UA" sz="1600" dirty="0" err="1" smtClean="0">
              <a:latin typeface="Bookman Old Style" panose="02050604050505020204" pitchFamily="18" charset="0"/>
            </a:rPr>
            <a:t>седла</a:t>
          </a:r>
          <a:r>
            <a:rPr lang="uk-UA" sz="1600" dirty="0" smtClean="0">
              <a:latin typeface="Bookman Old Style" panose="02050604050505020204" pitchFamily="18" charset="0"/>
            </a:rPr>
            <a:t>. </a:t>
          </a:r>
          <a:r>
            <a:rPr lang="uk-UA" sz="1600" dirty="0" err="1" smtClean="0">
              <a:latin typeface="Bookman Old Style" panose="02050604050505020204" pitchFamily="18" charset="0"/>
            </a:rPr>
            <a:t>Биографическая</a:t>
          </a:r>
          <a:r>
            <a:rPr lang="uk-UA" sz="1600" dirty="0" smtClean="0">
              <a:latin typeface="Bookman Old Style" panose="02050604050505020204" pitchFamily="18" charset="0"/>
            </a:rPr>
            <a:t> </a:t>
          </a:r>
          <a:r>
            <a:rPr lang="uk-UA" sz="1600" dirty="0" err="1" smtClean="0">
              <a:latin typeface="Bookman Old Style" panose="02050604050505020204" pitchFamily="18" charset="0"/>
            </a:rPr>
            <a:t>повесть</a:t>
          </a:r>
          <a:r>
            <a:rPr lang="uk-UA" sz="1600" dirty="0" smtClean="0">
              <a:latin typeface="Bookman Old Style" panose="02050604050505020204" pitchFamily="18" charset="0"/>
            </a:rPr>
            <a:t>. – </a:t>
          </a:r>
          <a:r>
            <a:rPr lang="uk-UA" sz="1600" dirty="0" err="1" smtClean="0">
              <a:latin typeface="Bookman Old Style" panose="02050604050505020204" pitchFamily="18" charset="0"/>
            </a:rPr>
            <a:t>Киев</a:t>
          </a:r>
          <a:r>
            <a:rPr lang="uk-UA" sz="1600" dirty="0" smtClean="0">
              <a:latin typeface="Bookman Old Style" panose="02050604050505020204" pitchFamily="18" charset="0"/>
            </a:rPr>
            <a:t>: </a:t>
          </a:r>
          <a:r>
            <a:rPr lang="uk-UA" sz="1600" dirty="0" err="1" smtClean="0">
              <a:latin typeface="Bookman Old Style" panose="02050604050505020204" pitchFamily="18" charset="0"/>
            </a:rPr>
            <a:t>Издательский</a:t>
          </a:r>
          <a:r>
            <a:rPr lang="uk-UA" sz="1600" dirty="0" smtClean="0">
              <a:latin typeface="Bookman Old Style" panose="02050604050505020204" pitchFamily="18" charset="0"/>
            </a:rPr>
            <a:t> центр «</a:t>
          </a:r>
          <a:r>
            <a:rPr lang="uk-UA" sz="1600" dirty="0" err="1" smtClean="0">
              <a:latin typeface="Bookman Old Style" panose="02050604050505020204" pitchFamily="18" charset="0"/>
            </a:rPr>
            <a:t>Академия</a:t>
          </a:r>
          <a:r>
            <a:rPr lang="uk-UA" sz="1600" dirty="0" smtClean="0">
              <a:latin typeface="Bookman Old Style" panose="02050604050505020204" pitchFamily="18" charset="0"/>
            </a:rPr>
            <a:t>». 2000. – 208 с.: </a:t>
          </a:r>
          <a:r>
            <a:rPr lang="uk-UA" sz="1600" dirty="0" err="1" smtClean="0">
              <a:latin typeface="Bookman Old Style" panose="02050604050505020204" pitchFamily="18" charset="0"/>
            </a:rPr>
            <a:t>ил</a:t>
          </a:r>
          <a:r>
            <a:rPr lang="uk-UA" sz="1600" dirty="0" smtClean="0">
              <a:latin typeface="Bookman Old Style" panose="02050604050505020204" pitchFamily="18" charset="0"/>
            </a:rPr>
            <a:t>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1862325C-1522-4D4C-AEE7-28AC02BC66F0}" type="parTrans" cxnId="{D8811BEB-00A3-4972-9BE1-EACE36972EE9}">
      <dgm:prSet/>
      <dgm:spPr/>
      <dgm:t>
        <a:bodyPr/>
        <a:lstStyle/>
        <a:p>
          <a:endParaRPr lang="ru-RU"/>
        </a:p>
      </dgm:t>
    </dgm:pt>
    <dgm:pt modelId="{C7DD255B-0350-4F99-B263-0F82F0991C01}" type="sibTrans" cxnId="{D8811BEB-00A3-4972-9BE1-EACE36972EE9}">
      <dgm:prSet/>
      <dgm:spPr/>
      <dgm:t>
        <a:bodyPr/>
        <a:lstStyle/>
        <a:p>
          <a:endParaRPr lang="ru-RU"/>
        </a:p>
      </dgm:t>
    </dgm:pt>
    <dgm:pt modelId="{9E3BE80F-F4A5-431A-B91B-ACC9E665F09B}" type="pres">
      <dgm:prSet presAssocID="{360929F7-AB1C-4BEE-9616-6BA2031F97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0B122A9-69E4-444F-971C-FD15B9351EB1}" type="pres">
      <dgm:prSet presAssocID="{B08958C9-37A7-4E1E-B4FB-B1F09B56C245}" presName="boxAndChildren" presStyleCnt="0"/>
      <dgm:spPr/>
    </dgm:pt>
    <dgm:pt modelId="{C120BA8D-D8B5-42F2-910C-43C76A357A80}" type="pres">
      <dgm:prSet presAssocID="{B08958C9-37A7-4E1E-B4FB-B1F09B56C245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7B2E3E30-C9A5-4B0A-87AA-0BA46C5F5948}" type="presOf" srcId="{360929F7-AB1C-4BEE-9616-6BA2031F97EC}" destId="{9E3BE80F-F4A5-431A-B91B-ACC9E665F09B}" srcOrd="0" destOrd="0" presId="urn:microsoft.com/office/officeart/2005/8/layout/process4"/>
    <dgm:cxn modelId="{24D5DA93-22A5-46D6-85FF-B69D6A5F3404}" type="presOf" srcId="{B08958C9-37A7-4E1E-B4FB-B1F09B56C245}" destId="{C120BA8D-D8B5-42F2-910C-43C76A357A80}" srcOrd="0" destOrd="0" presId="urn:microsoft.com/office/officeart/2005/8/layout/process4"/>
    <dgm:cxn modelId="{D8811BEB-00A3-4972-9BE1-EACE36972EE9}" srcId="{360929F7-AB1C-4BEE-9616-6BA2031F97EC}" destId="{B08958C9-37A7-4E1E-B4FB-B1F09B56C245}" srcOrd="0" destOrd="0" parTransId="{1862325C-1522-4D4C-AEE7-28AC02BC66F0}" sibTransId="{C7DD255B-0350-4F99-B263-0F82F0991C01}"/>
    <dgm:cxn modelId="{5D9E0BA1-82EC-4B6B-AFBA-F265C6A12EEC}" type="presParOf" srcId="{9E3BE80F-F4A5-431A-B91B-ACC9E665F09B}" destId="{50B122A9-69E4-444F-971C-FD15B9351EB1}" srcOrd="0" destOrd="0" presId="urn:microsoft.com/office/officeart/2005/8/layout/process4"/>
    <dgm:cxn modelId="{B4F82687-F078-4C1B-A928-0BEE13092CB9}" type="presParOf" srcId="{50B122A9-69E4-444F-971C-FD15B9351EB1}" destId="{C120BA8D-D8B5-42F2-910C-43C76A357A8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34BC6EC-8FE3-4D9B-B322-0E5D9D8640E0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8B0FAE-1BB9-428F-9544-EDC050312D2D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центрі біографічної повісті – життя письменника, журналіста, одного з лідерів  вітчизняної економіки, політичного діяча. «Злагода мій принцип роботи. Без порозуміння не матиме успіху жоден колектив. Без цього неможливе і становлення держави».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881D4827-F0C1-4CC8-998F-86C0D8567565}" type="parTrans" cxnId="{7F2B5A46-C463-4B26-82B9-60A4577D3133}">
      <dgm:prSet/>
      <dgm:spPr/>
      <dgm:t>
        <a:bodyPr/>
        <a:lstStyle/>
        <a:p>
          <a:endParaRPr lang="ru-RU"/>
        </a:p>
      </dgm:t>
    </dgm:pt>
    <dgm:pt modelId="{05F4A46A-2E47-42A1-9CCC-8CB353100DD3}" type="sibTrans" cxnId="{7F2B5A46-C463-4B26-82B9-60A4577D3133}">
      <dgm:prSet/>
      <dgm:spPr/>
      <dgm:t>
        <a:bodyPr/>
        <a:lstStyle/>
        <a:p>
          <a:endParaRPr lang="ru-RU"/>
        </a:p>
      </dgm:t>
    </dgm:pt>
    <dgm:pt modelId="{5A984742-BCF6-4CD8-85B5-C307EC33D2C9}" type="pres">
      <dgm:prSet presAssocID="{834BC6EC-8FE3-4D9B-B322-0E5D9D8640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1BA1214-B774-463A-B15B-CA6387C743F1}" type="pres">
      <dgm:prSet presAssocID="{428B0FAE-1BB9-428F-9544-EDC050312D2D}" presName="boxAndChildren" presStyleCnt="0"/>
      <dgm:spPr/>
    </dgm:pt>
    <dgm:pt modelId="{792049EA-EE30-469B-BBC0-05AA45C63F41}" type="pres">
      <dgm:prSet presAssocID="{428B0FAE-1BB9-428F-9544-EDC050312D2D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60588DE0-9B85-4790-8567-C06B197EF775}" type="presOf" srcId="{834BC6EC-8FE3-4D9B-B322-0E5D9D8640E0}" destId="{5A984742-BCF6-4CD8-85B5-C307EC33D2C9}" srcOrd="0" destOrd="0" presId="urn:microsoft.com/office/officeart/2005/8/layout/process4"/>
    <dgm:cxn modelId="{C42A8FD8-DCAB-4D81-89E7-1D62DE1C3EC5}" type="presOf" srcId="{428B0FAE-1BB9-428F-9544-EDC050312D2D}" destId="{792049EA-EE30-469B-BBC0-05AA45C63F41}" srcOrd="0" destOrd="0" presId="urn:microsoft.com/office/officeart/2005/8/layout/process4"/>
    <dgm:cxn modelId="{7F2B5A46-C463-4B26-82B9-60A4577D3133}" srcId="{834BC6EC-8FE3-4D9B-B322-0E5D9D8640E0}" destId="{428B0FAE-1BB9-428F-9544-EDC050312D2D}" srcOrd="0" destOrd="0" parTransId="{881D4827-F0C1-4CC8-998F-86C0D8567565}" sibTransId="{05F4A46A-2E47-42A1-9CCC-8CB353100DD3}"/>
    <dgm:cxn modelId="{38E10F02-73CC-405F-A655-8BCD3E9919F4}" type="presParOf" srcId="{5A984742-BCF6-4CD8-85B5-C307EC33D2C9}" destId="{51BA1214-B774-463A-B15B-CA6387C743F1}" srcOrd="0" destOrd="0" presId="urn:microsoft.com/office/officeart/2005/8/layout/process4"/>
    <dgm:cxn modelId="{610D5DEB-63C7-4FEF-864F-EF5FA1517536}" type="presParOf" srcId="{51BA1214-B774-463A-B15B-CA6387C743F1}" destId="{792049EA-EE30-469B-BBC0-05AA45C63F4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D5CDA99-2CE1-4B0A-BA56-9675EB07A655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00065-9E37-49E8-BC91-596F67E5DC5D}">
      <dgm:prSet custT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pPr algn="l" rtl="0"/>
          <a:r>
            <a:rPr lang="uk-UA" sz="1600" b="1" u="sng" dirty="0" err="1" smtClean="0">
              <a:latin typeface="Bookman Old Style" panose="02050604050505020204" pitchFamily="18" charset="0"/>
            </a:rPr>
            <a:t>Штанько</a:t>
          </a:r>
          <a:r>
            <a:rPr lang="uk-UA" sz="1600" b="1" u="sng" dirty="0" smtClean="0">
              <a:latin typeface="Bookman Old Style" panose="02050604050505020204" pitchFamily="18" charset="0"/>
            </a:rPr>
            <a:t> С.</a:t>
          </a:r>
          <a:r>
            <a:rPr lang="uk-UA" sz="1600" dirty="0" smtClean="0">
              <a:latin typeface="Bookman Old Style" panose="02050604050505020204" pitchFamily="18" charset="0"/>
            </a:rPr>
            <a:t> Країна Злагода Віктора </a:t>
          </a:r>
          <a:r>
            <a:rPr lang="uk-UA" sz="1600" dirty="0" err="1" smtClean="0">
              <a:latin typeface="Bookman Old Style" panose="02050604050505020204" pitchFamily="18" charset="0"/>
            </a:rPr>
            <a:t>Веретенникова</a:t>
          </a:r>
          <a:r>
            <a:rPr lang="uk-UA" sz="1600" dirty="0" smtClean="0">
              <a:latin typeface="Bookman Old Style" panose="02050604050505020204" pitchFamily="18" charset="0"/>
            </a:rPr>
            <a:t>. Київ: </a:t>
          </a:r>
          <a:r>
            <a:rPr lang="ru-RU" sz="16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dirty="0" smtClean="0">
              <a:latin typeface="Bookman Old Style" panose="02050604050505020204" pitchFamily="18" charset="0"/>
            </a:rPr>
            <a:t>, 2015. - 108 с. : </a:t>
          </a:r>
          <a:r>
            <a:rPr lang="ru-RU" sz="1600" dirty="0" err="1" smtClean="0">
              <a:latin typeface="Bookman Old Style" panose="02050604050505020204" pitchFamily="18" charset="0"/>
            </a:rPr>
            <a:t>іл</a:t>
          </a:r>
          <a:r>
            <a:rPr lang="ru-RU" sz="1600" dirty="0" smtClean="0">
              <a:latin typeface="Bookman Old Style" panose="02050604050505020204" pitchFamily="18" charset="0"/>
            </a:rPr>
            <a:t>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D1CCAE1E-3836-48CE-9AEA-BAE1A6DAD4DF}" type="parTrans" cxnId="{B3C984A5-CDB9-4A6D-9219-F8FA9C75F905}">
      <dgm:prSet/>
      <dgm:spPr/>
      <dgm:t>
        <a:bodyPr/>
        <a:lstStyle/>
        <a:p>
          <a:endParaRPr lang="ru-RU"/>
        </a:p>
      </dgm:t>
    </dgm:pt>
    <dgm:pt modelId="{6E974C8C-DCD2-47E7-A945-1188A0D24B8A}" type="sibTrans" cxnId="{B3C984A5-CDB9-4A6D-9219-F8FA9C75F905}">
      <dgm:prSet/>
      <dgm:spPr/>
      <dgm:t>
        <a:bodyPr/>
        <a:lstStyle/>
        <a:p>
          <a:endParaRPr lang="ru-RU"/>
        </a:p>
      </dgm:t>
    </dgm:pt>
    <dgm:pt modelId="{7C5CD395-9136-41CE-80E5-99562A5C5E42}" type="pres">
      <dgm:prSet presAssocID="{ED5CDA99-2CE1-4B0A-BA56-9675EB07A6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2409128-60CE-407D-AE58-5B708BC7886F}" type="pres">
      <dgm:prSet presAssocID="{4AB00065-9E37-49E8-BC91-596F67E5DC5D}" presName="boxAndChildren" presStyleCnt="0"/>
      <dgm:spPr/>
    </dgm:pt>
    <dgm:pt modelId="{A2481E7D-A6CD-45DC-AE3E-A5680C0329C2}" type="pres">
      <dgm:prSet presAssocID="{4AB00065-9E37-49E8-BC91-596F67E5DC5D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B3C984A5-CDB9-4A6D-9219-F8FA9C75F905}" srcId="{ED5CDA99-2CE1-4B0A-BA56-9675EB07A655}" destId="{4AB00065-9E37-49E8-BC91-596F67E5DC5D}" srcOrd="0" destOrd="0" parTransId="{D1CCAE1E-3836-48CE-9AEA-BAE1A6DAD4DF}" sibTransId="{6E974C8C-DCD2-47E7-A945-1188A0D24B8A}"/>
    <dgm:cxn modelId="{6C5E47B8-0E25-424D-BCBA-9D26EB9A1E09}" type="presOf" srcId="{ED5CDA99-2CE1-4B0A-BA56-9675EB07A655}" destId="{7C5CD395-9136-41CE-80E5-99562A5C5E42}" srcOrd="0" destOrd="0" presId="urn:microsoft.com/office/officeart/2005/8/layout/process4"/>
    <dgm:cxn modelId="{ECB0E9F8-7CB2-4E08-82CE-CD212B7096DB}" type="presOf" srcId="{4AB00065-9E37-49E8-BC91-596F67E5DC5D}" destId="{A2481E7D-A6CD-45DC-AE3E-A5680C0329C2}" srcOrd="0" destOrd="0" presId="urn:microsoft.com/office/officeart/2005/8/layout/process4"/>
    <dgm:cxn modelId="{122AED40-720E-4E09-A5A7-BC565C4B00A1}" type="presParOf" srcId="{7C5CD395-9136-41CE-80E5-99562A5C5E42}" destId="{F2409128-60CE-407D-AE58-5B708BC7886F}" srcOrd="0" destOrd="0" presId="urn:microsoft.com/office/officeart/2005/8/layout/process4"/>
    <dgm:cxn modelId="{29F2A442-27D3-4A86-9540-1F5E1CEC331A}" type="presParOf" srcId="{F2409128-60CE-407D-AE58-5B708BC7886F}" destId="{A2481E7D-A6CD-45DC-AE3E-A5680C0329C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A11191C-B6CD-4C0B-8B52-362B84A70F77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B25880-46DC-4555-9A5C-7FAB60396B8D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Книга складається з коротких розповідей, які розкривають особистість Віктора </a:t>
          </a:r>
          <a:r>
            <a:rPr lang="uk-UA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- шлях чесної </a:t>
          </a:r>
          <a:r>
            <a:rPr lang="uk-UA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людин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и</a:t>
          </a:r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</a:t>
          </a:r>
        </a:p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книзі багато фотографій, які висвітлюють різні ракурси життя – сімейні, з відомими людьми, робочі моменти, кадри з кінофільмів.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8C386172-5C6E-4925-8D82-EF984508A52E}" type="parTrans" cxnId="{B17CB3B4-031B-4C38-97AB-5FF8E367AADF}">
      <dgm:prSet/>
      <dgm:spPr/>
      <dgm:t>
        <a:bodyPr/>
        <a:lstStyle/>
        <a:p>
          <a:endParaRPr lang="ru-RU"/>
        </a:p>
      </dgm:t>
    </dgm:pt>
    <dgm:pt modelId="{8E18CE5C-919D-45B1-A8A0-DD6C51C9EFEA}" type="sibTrans" cxnId="{B17CB3B4-031B-4C38-97AB-5FF8E367AADF}">
      <dgm:prSet/>
      <dgm:spPr/>
      <dgm:t>
        <a:bodyPr/>
        <a:lstStyle/>
        <a:p>
          <a:endParaRPr lang="ru-RU"/>
        </a:p>
      </dgm:t>
    </dgm:pt>
    <dgm:pt modelId="{B4CB1E20-0B9E-4C05-9B16-9601E134DE09}" type="pres">
      <dgm:prSet presAssocID="{8A11191C-B6CD-4C0B-8B52-362B84A70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B3EDB9F-8963-4908-95AD-3D4A21F7CFC0}" type="pres">
      <dgm:prSet presAssocID="{59B25880-46DC-4555-9A5C-7FAB60396B8D}" presName="boxAndChildren" presStyleCnt="0"/>
      <dgm:spPr/>
    </dgm:pt>
    <dgm:pt modelId="{B49FE126-85F1-43C3-BABD-AA5F67FB3172}" type="pres">
      <dgm:prSet presAssocID="{59B25880-46DC-4555-9A5C-7FAB60396B8D}" presName="parentTextBox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00F43773-7180-4015-99D0-6381AD05BF1C}" type="presOf" srcId="{59B25880-46DC-4555-9A5C-7FAB60396B8D}" destId="{B49FE126-85F1-43C3-BABD-AA5F67FB3172}" srcOrd="0" destOrd="0" presId="urn:microsoft.com/office/officeart/2005/8/layout/process4"/>
    <dgm:cxn modelId="{B17CB3B4-031B-4C38-97AB-5FF8E367AADF}" srcId="{8A11191C-B6CD-4C0B-8B52-362B84A70F77}" destId="{59B25880-46DC-4555-9A5C-7FAB60396B8D}" srcOrd="0" destOrd="0" parTransId="{8C386172-5C6E-4925-8D82-EF984508A52E}" sibTransId="{8E18CE5C-919D-45B1-A8A0-DD6C51C9EFEA}"/>
    <dgm:cxn modelId="{2A6707C7-829F-4F91-872E-78C6E86C0A37}" type="presOf" srcId="{8A11191C-B6CD-4C0B-8B52-362B84A70F77}" destId="{B4CB1E20-0B9E-4C05-9B16-9601E134DE09}" srcOrd="0" destOrd="0" presId="urn:microsoft.com/office/officeart/2005/8/layout/process4"/>
    <dgm:cxn modelId="{C704D955-2C52-4D39-A495-93832B33C097}" type="presParOf" srcId="{B4CB1E20-0B9E-4C05-9B16-9601E134DE09}" destId="{0B3EDB9F-8963-4908-95AD-3D4A21F7CFC0}" srcOrd="0" destOrd="0" presId="urn:microsoft.com/office/officeart/2005/8/layout/process4"/>
    <dgm:cxn modelId="{2185C4B1-C640-4381-B92B-A83F7E26573B}" type="presParOf" srcId="{0B3EDB9F-8963-4908-95AD-3D4A21F7CFC0}" destId="{B49FE126-85F1-43C3-BABD-AA5F67FB317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62D95C-3C29-44CC-A0EB-19C13D00A975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4DA29A-58D6-4554-9072-48DBFFE30291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 Нежданно-негаданно : Повести и рассказы. – Киев: Молодь, 1987. – 183 с.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1685D46A-5F24-4729-83F1-0BC077824905}" type="parTrans" cxnId="{8D762033-9FBE-4BD6-B605-C61D809B2727}">
      <dgm:prSet/>
      <dgm:spPr/>
      <dgm:t>
        <a:bodyPr/>
        <a:lstStyle/>
        <a:p>
          <a:endParaRPr lang="ru-RU"/>
        </a:p>
      </dgm:t>
    </dgm:pt>
    <dgm:pt modelId="{BE25B80F-3A91-49F3-89D4-B5E178801A1C}" type="sibTrans" cxnId="{8D762033-9FBE-4BD6-B605-C61D809B2727}">
      <dgm:prSet/>
      <dgm:spPr/>
      <dgm:t>
        <a:bodyPr/>
        <a:lstStyle/>
        <a:p>
          <a:endParaRPr lang="ru-RU"/>
        </a:p>
      </dgm:t>
    </dgm:pt>
    <dgm:pt modelId="{436265B8-1FB8-49DB-AA2E-6829F7CC1655}" type="pres">
      <dgm:prSet presAssocID="{7062D95C-3C29-44CC-A0EB-19C13D00A9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604D809-4898-42D8-8C79-1AF16332A549}" type="pres">
      <dgm:prSet presAssocID="{354DA29A-58D6-4554-9072-48DBFFE30291}" presName="boxAndChildren" presStyleCnt="0"/>
      <dgm:spPr/>
    </dgm:pt>
    <dgm:pt modelId="{61E7E695-1B4E-47E7-9D4B-C6833E5817E7}" type="pres">
      <dgm:prSet presAssocID="{354DA29A-58D6-4554-9072-48DBFFE30291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92F51025-D117-49D1-B158-BCE6ACA839E8}" type="presOf" srcId="{7062D95C-3C29-44CC-A0EB-19C13D00A975}" destId="{436265B8-1FB8-49DB-AA2E-6829F7CC1655}" srcOrd="0" destOrd="0" presId="urn:microsoft.com/office/officeart/2005/8/layout/process4"/>
    <dgm:cxn modelId="{8D762033-9FBE-4BD6-B605-C61D809B2727}" srcId="{7062D95C-3C29-44CC-A0EB-19C13D00A975}" destId="{354DA29A-58D6-4554-9072-48DBFFE30291}" srcOrd="0" destOrd="0" parTransId="{1685D46A-5F24-4729-83F1-0BC077824905}" sibTransId="{BE25B80F-3A91-49F3-89D4-B5E178801A1C}"/>
    <dgm:cxn modelId="{BADBA49F-16FE-448E-AAB7-F25A549D8106}" type="presOf" srcId="{354DA29A-58D6-4554-9072-48DBFFE30291}" destId="{61E7E695-1B4E-47E7-9D4B-C6833E5817E7}" srcOrd="0" destOrd="0" presId="urn:microsoft.com/office/officeart/2005/8/layout/process4"/>
    <dgm:cxn modelId="{A99B5743-CCDB-45AB-AB48-6E16B708AE87}" type="presParOf" srcId="{436265B8-1FB8-49DB-AA2E-6829F7CC1655}" destId="{2604D809-4898-42D8-8C79-1AF16332A549}" srcOrd="0" destOrd="0" presId="urn:microsoft.com/office/officeart/2005/8/layout/process4"/>
    <dgm:cxn modelId="{45FF30EF-4D57-4E87-BE53-ED718FB3834D}" type="presParOf" srcId="{2604D809-4898-42D8-8C79-1AF16332A549}" destId="{61E7E695-1B4E-47E7-9D4B-C6833E5817E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9F3EF6-0766-4E63-A8B0-E99929C2F288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BDF0A-5AD3-4106-9BF6-D7FDE5BF724F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Збірка невеличких творів про різні сторони буття людини. Тут і тема «батьків та дітей», що є вічною в літературі, і тема відповідальної взаємодії людини з природою. І складнощі життя в сучасному місті, і ліричні оповіді про дружбу і любов…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3A921908-4271-4197-B60B-E822B9E1D723}" type="parTrans" cxnId="{FE1BF56E-02C4-4607-8C3A-2EFCFA7CC233}">
      <dgm:prSet/>
      <dgm:spPr/>
      <dgm:t>
        <a:bodyPr/>
        <a:lstStyle/>
        <a:p>
          <a:endParaRPr lang="ru-RU"/>
        </a:p>
      </dgm:t>
    </dgm:pt>
    <dgm:pt modelId="{7AE710E8-6558-4D69-8A8F-6FA3658DB094}" type="sibTrans" cxnId="{FE1BF56E-02C4-4607-8C3A-2EFCFA7CC233}">
      <dgm:prSet/>
      <dgm:spPr/>
      <dgm:t>
        <a:bodyPr/>
        <a:lstStyle/>
        <a:p>
          <a:endParaRPr lang="ru-RU"/>
        </a:p>
      </dgm:t>
    </dgm:pt>
    <dgm:pt modelId="{82BB1BC6-1805-4FCF-B2AB-D698160377D2}" type="pres">
      <dgm:prSet presAssocID="{139F3EF6-0766-4E63-A8B0-E99929C2F2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5166A75-C104-4399-86DD-C73ABACB5DBC}" type="pres">
      <dgm:prSet presAssocID="{588BDF0A-5AD3-4106-9BF6-D7FDE5BF724F}" presName="boxAndChildren" presStyleCnt="0"/>
      <dgm:spPr/>
    </dgm:pt>
    <dgm:pt modelId="{75371834-A441-404D-BF75-40193062B35B}" type="pres">
      <dgm:prSet presAssocID="{588BDF0A-5AD3-4106-9BF6-D7FDE5BF724F}" presName="parentTextBox" presStyleLbl="node1" presStyleIdx="0" presStyleCnt="1" custLinFactNeighborY="-31352"/>
      <dgm:spPr/>
      <dgm:t>
        <a:bodyPr/>
        <a:lstStyle/>
        <a:p>
          <a:endParaRPr lang="uk-UA"/>
        </a:p>
      </dgm:t>
    </dgm:pt>
  </dgm:ptLst>
  <dgm:cxnLst>
    <dgm:cxn modelId="{6182D24D-528E-4DF1-BF16-9FF5426B63E6}" type="presOf" srcId="{139F3EF6-0766-4E63-A8B0-E99929C2F288}" destId="{82BB1BC6-1805-4FCF-B2AB-D698160377D2}" srcOrd="0" destOrd="0" presId="urn:microsoft.com/office/officeart/2005/8/layout/process4"/>
    <dgm:cxn modelId="{4A38B572-1DF5-410F-8685-07BA3433B23F}" type="presOf" srcId="{588BDF0A-5AD3-4106-9BF6-D7FDE5BF724F}" destId="{75371834-A441-404D-BF75-40193062B35B}" srcOrd="0" destOrd="0" presId="urn:microsoft.com/office/officeart/2005/8/layout/process4"/>
    <dgm:cxn modelId="{FE1BF56E-02C4-4607-8C3A-2EFCFA7CC233}" srcId="{139F3EF6-0766-4E63-A8B0-E99929C2F288}" destId="{588BDF0A-5AD3-4106-9BF6-D7FDE5BF724F}" srcOrd="0" destOrd="0" parTransId="{3A921908-4271-4197-B60B-E822B9E1D723}" sibTransId="{7AE710E8-6558-4D69-8A8F-6FA3658DB094}"/>
    <dgm:cxn modelId="{5065B563-A0FE-49F8-9614-6FD5FECB8406}" type="presParOf" srcId="{82BB1BC6-1805-4FCF-B2AB-D698160377D2}" destId="{65166A75-C104-4399-86DD-C73ABACB5DBC}" srcOrd="0" destOrd="0" presId="urn:microsoft.com/office/officeart/2005/8/layout/process4"/>
    <dgm:cxn modelId="{7F1D0751-443F-425D-9EF4-367B120290FE}" type="presParOf" srcId="{65166A75-C104-4399-86DD-C73ABACB5DBC}" destId="{75371834-A441-404D-BF75-40193062B35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9F3EF6-0766-4E63-A8B0-E99929C2F288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BDF0A-5AD3-4106-9BF6-D7FDE5BF724F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Гостросюжетний роман, присвячений взаємовідносинам людей і природи. В романі звучить філософська тема, яка не раз ще буде з’являтися у творах автора – влада і мораль: чи сумісні вони? Події відбуваються у далекому 1979 році, коли в наш край приїжджав Леонід Брежнєв. Автором були зібрані факти про життя радянського вождя, в результаті чого художні образи набули яскравості. 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3A921908-4271-4197-B60B-E822B9E1D723}" type="parTrans" cxnId="{FE1BF56E-02C4-4607-8C3A-2EFCFA7CC233}">
      <dgm:prSet/>
      <dgm:spPr/>
      <dgm:t>
        <a:bodyPr/>
        <a:lstStyle/>
        <a:p>
          <a:endParaRPr lang="ru-RU"/>
        </a:p>
      </dgm:t>
    </dgm:pt>
    <dgm:pt modelId="{7AE710E8-6558-4D69-8A8F-6FA3658DB094}" type="sibTrans" cxnId="{FE1BF56E-02C4-4607-8C3A-2EFCFA7CC233}">
      <dgm:prSet/>
      <dgm:spPr/>
      <dgm:t>
        <a:bodyPr/>
        <a:lstStyle/>
        <a:p>
          <a:endParaRPr lang="ru-RU"/>
        </a:p>
      </dgm:t>
    </dgm:pt>
    <dgm:pt modelId="{82BB1BC6-1805-4FCF-B2AB-D698160377D2}" type="pres">
      <dgm:prSet presAssocID="{139F3EF6-0766-4E63-A8B0-E99929C2F2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5166A75-C104-4399-86DD-C73ABACB5DBC}" type="pres">
      <dgm:prSet presAssocID="{588BDF0A-5AD3-4106-9BF6-D7FDE5BF724F}" presName="boxAndChildren" presStyleCnt="0"/>
      <dgm:spPr/>
    </dgm:pt>
    <dgm:pt modelId="{75371834-A441-404D-BF75-40193062B35B}" type="pres">
      <dgm:prSet presAssocID="{588BDF0A-5AD3-4106-9BF6-D7FDE5BF724F}" presName="parentTextBox" presStyleLbl="node1" presStyleIdx="0" presStyleCnt="1" custLinFactNeighborX="-2870" custLinFactNeighborY="-654"/>
      <dgm:spPr/>
      <dgm:t>
        <a:bodyPr/>
        <a:lstStyle/>
        <a:p>
          <a:endParaRPr lang="ru-RU"/>
        </a:p>
      </dgm:t>
    </dgm:pt>
  </dgm:ptLst>
  <dgm:cxnLst>
    <dgm:cxn modelId="{6182D24D-528E-4DF1-BF16-9FF5426B63E6}" type="presOf" srcId="{139F3EF6-0766-4E63-A8B0-E99929C2F288}" destId="{82BB1BC6-1805-4FCF-B2AB-D698160377D2}" srcOrd="0" destOrd="0" presId="urn:microsoft.com/office/officeart/2005/8/layout/process4"/>
    <dgm:cxn modelId="{4A38B572-1DF5-410F-8685-07BA3433B23F}" type="presOf" srcId="{588BDF0A-5AD3-4106-9BF6-D7FDE5BF724F}" destId="{75371834-A441-404D-BF75-40193062B35B}" srcOrd="0" destOrd="0" presId="urn:microsoft.com/office/officeart/2005/8/layout/process4"/>
    <dgm:cxn modelId="{FE1BF56E-02C4-4607-8C3A-2EFCFA7CC233}" srcId="{139F3EF6-0766-4E63-A8B0-E99929C2F288}" destId="{588BDF0A-5AD3-4106-9BF6-D7FDE5BF724F}" srcOrd="0" destOrd="0" parTransId="{3A921908-4271-4197-B60B-E822B9E1D723}" sibTransId="{7AE710E8-6558-4D69-8A8F-6FA3658DB094}"/>
    <dgm:cxn modelId="{5065B563-A0FE-49F8-9614-6FD5FECB8406}" type="presParOf" srcId="{82BB1BC6-1805-4FCF-B2AB-D698160377D2}" destId="{65166A75-C104-4399-86DD-C73ABACB5DBC}" srcOrd="0" destOrd="0" presId="urn:microsoft.com/office/officeart/2005/8/layout/process4"/>
    <dgm:cxn modelId="{7F1D0751-443F-425D-9EF4-367B120290FE}" type="presParOf" srcId="{65166A75-C104-4399-86DD-C73ABACB5DBC}" destId="{75371834-A441-404D-BF75-40193062B35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A10837-B325-4EF8-BC22-50447F9FDDC3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86F5DD-43C9-4EC8-96A2-F82A78E64566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Незвичайною родзинкою роману можна назвати релігійно-філософську складову у вигляді полеміки між Леніним й Ісусом Христом. Христос закликав до раю небесного, Ленін – до земного, який називався комунізм. Але принципова відмінність у тому, яким шляхом пропонується досягнути мрії – шляхом добра або шляхом терору, насилля. Христос відстоює ідеал своєю кров’ю, а Ленін – чужою. Роман змушує замислитись про вічні цінності та смисл життя.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EFDA38F7-0C54-49D2-93FE-0F4E8ECFF7CB}" type="parTrans" cxnId="{2E035735-82E6-4D14-B0B1-0E82E63E897B}">
      <dgm:prSet/>
      <dgm:spPr/>
      <dgm:t>
        <a:bodyPr/>
        <a:lstStyle/>
        <a:p>
          <a:endParaRPr lang="ru-RU"/>
        </a:p>
      </dgm:t>
    </dgm:pt>
    <dgm:pt modelId="{99AAE04F-68E9-4446-A6E7-C9E056306A79}" type="sibTrans" cxnId="{2E035735-82E6-4D14-B0B1-0E82E63E897B}">
      <dgm:prSet/>
      <dgm:spPr/>
      <dgm:t>
        <a:bodyPr/>
        <a:lstStyle/>
        <a:p>
          <a:endParaRPr lang="ru-RU"/>
        </a:p>
      </dgm:t>
    </dgm:pt>
    <dgm:pt modelId="{B4AB37EA-BBD0-4707-97A6-7AB5007E6725}" type="pres">
      <dgm:prSet presAssocID="{8AA10837-B325-4EF8-BC22-50447F9FDD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F7783CF-01BA-44A2-83AF-9D63097C81C2}" type="pres">
      <dgm:prSet presAssocID="{4D86F5DD-43C9-4EC8-96A2-F82A78E64566}" presName="boxAndChildren" presStyleCnt="0"/>
      <dgm:spPr/>
    </dgm:pt>
    <dgm:pt modelId="{EA109D58-F6F7-41FA-8ADA-5E00A6183A02}" type="pres">
      <dgm:prSet presAssocID="{4D86F5DD-43C9-4EC8-96A2-F82A78E64566}" presName="parentTextBox" presStyleLbl="node1" presStyleIdx="0" presStyleCnt="1" custScaleY="100098"/>
      <dgm:spPr/>
      <dgm:t>
        <a:bodyPr/>
        <a:lstStyle/>
        <a:p>
          <a:endParaRPr lang="uk-UA"/>
        </a:p>
      </dgm:t>
    </dgm:pt>
  </dgm:ptLst>
  <dgm:cxnLst>
    <dgm:cxn modelId="{A1E62379-105E-4820-9F55-9AC10BBEA485}" type="presOf" srcId="{8AA10837-B325-4EF8-BC22-50447F9FDDC3}" destId="{B4AB37EA-BBD0-4707-97A6-7AB5007E6725}" srcOrd="0" destOrd="0" presId="urn:microsoft.com/office/officeart/2005/8/layout/process4"/>
    <dgm:cxn modelId="{F9E28124-3A3D-412A-8D76-D6C4EFACAA8C}" type="presOf" srcId="{4D86F5DD-43C9-4EC8-96A2-F82A78E64566}" destId="{EA109D58-F6F7-41FA-8ADA-5E00A6183A02}" srcOrd="0" destOrd="0" presId="urn:microsoft.com/office/officeart/2005/8/layout/process4"/>
    <dgm:cxn modelId="{2E035735-82E6-4D14-B0B1-0E82E63E897B}" srcId="{8AA10837-B325-4EF8-BC22-50447F9FDDC3}" destId="{4D86F5DD-43C9-4EC8-96A2-F82A78E64566}" srcOrd="0" destOrd="0" parTransId="{EFDA38F7-0C54-49D2-93FE-0F4E8ECFF7CB}" sibTransId="{99AAE04F-68E9-4446-A6E7-C9E056306A79}"/>
    <dgm:cxn modelId="{9F36FC4F-A5B0-4386-807E-2214529138BE}" type="presParOf" srcId="{B4AB37EA-BBD0-4707-97A6-7AB5007E6725}" destId="{7F7783CF-01BA-44A2-83AF-9D63097C81C2}" srcOrd="0" destOrd="0" presId="urn:microsoft.com/office/officeart/2005/8/layout/process4"/>
    <dgm:cxn modelId="{5964B461-F19C-40A1-BD60-6C4124BB8F5A}" type="presParOf" srcId="{7F7783CF-01BA-44A2-83AF-9D63097C81C2}" destId="{EA109D58-F6F7-41FA-8ADA-5E00A6183A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E9809A-D17D-49C7-ACA7-BF89D41F16EE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622204-0358-4F99-998A-2598D88A1C1B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Гостросюжетний, пригодницький роман, де вже знайомі нам герої намагаються морально вистояти проти спокуси влади та сили грошей. У романі викривається проблема корупції. І звісно, як і в інших творах автора, світ природи протиставляється світу, де йде боротьба між людьми. Образ дикого табуна коней – символ стихії, що несе зміни, символ невгамовної спраги до життя…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7F441191-F434-4E7C-B6AC-C5F5DF80D6EA}" type="parTrans" cxnId="{5D3E9065-C4A9-40AE-A7BD-765F260CD251}">
      <dgm:prSet/>
      <dgm:spPr/>
      <dgm:t>
        <a:bodyPr/>
        <a:lstStyle/>
        <a:p>
          <a:endParaRPr lang="ru-RU"/>
        </a:p>
      </dgm:t>
    </dgm:pt>
    <dgm:pt modelId="{78DDD17C-AF93-48CE-92D3-DC2ED86DB502}" type="sibTrans" cxnId="{5D3E9065-C4A9-40AE-A7BD-765F260CD251}">
      <dgm:prSet/>
      <dgm:spPr/>
      <dgm:t>
        <a:bodyPr/>
        <a:lstStyle/>
        <a:p>
          <a:endParaRPr lang="ru-RU"/>
        </a:p>
      </dgm:t>
    </dgm:pt>
    <dgm:pt modelId="{A33D220A-B896-4BE3-A629-2D0AA33910A6}" type="pres">
      <dgm:prSet presAssocID="{10E9809A-D17D-49C7-ACA7-BF89D41F16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1E8408-0324-4ABD-94A8-408BF33A6F41}" type="pres">
      <dgm:prSet presAssocID="{27622204-0358-4F99-998A-2598D88A1C1B}" presName="boxAndChildren" presStyleCnt="0"/>
      <dgm:spPr/>
    </dgm:pt>
    <dgm:pt modelId="{645B123E-DAB2-4E14-A295-E9BEC9C9F223}" type="pres">
      <dgm:prSet presAssocID="{27622204-0358-4F99-998A-2598D88A1C1B}" presName="parentTextBox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2A7E06D0-2ACE-42B9-8ED3-A6E99FB22C7A}" type="presOf" srcId="{10E9809A-D17D-49C7-ACA7-BF89D41F16EE}" destId="{A33D220A-B896-4BE3-A629-2D0AA33910A6}" srcOrd="0" destOrd="0" presId="urn:microsoft.com/office/officeart/2005/8/layout/process4"/>
    <dgm:cxn modelId="{3DCAA97B-49B3-4056-84B2-BD5B1C632C9F}" type="presOf" srcId="{27622204-0358-4F99-998A-2598D88A1C1B}" destId="{645B123E-DAB2-4E14-A295-E9BEC9C9F223}" srcOrd="0" destOrd="0" presId="urn:microsoft.com/office/officeart/2005/8/layout/process4"/>
    <dgm:cxn modelId="{5D3E9065-C4A9-40AE-A7BD-765F260CD251}" srcId="{10E9809A-D17D-49C7-ACA7-BF89D41F16EE}" destId="{27622204-0358-4F99-998A-2598D88A1C1B}" srcOrd="0" destOrd="0" parTransId="{7F441191-F434-4E7C-B6AC-C5F5DF80D6EA}" sibTransId="{78DDD17C-AF93-48CE-92D3-DC2ED86DB502}"/>
    <dgm:cxn modelId="{6BA6D7A3-485D-4A9E-8191-DAF11C4CA642}" type="presParOf" srcId="{A33D220A-B896-4BE3-A629-2D0AA33910A6}" destId="{C01E8408-0324-4ABD-94A8-408BF33A6F41}" srcOrd="0" destOrd="0" presId="urn:microsoft.com/office/officeart/2005/8/layout/process4"/>
    <dgm:cxn modelId="{7EF37E4F-20E1-49D4-86F1-D8712936EA40}" type="presParOf" srcId="{C01E8408-0324-4ABD-94A8-408BF33A6F41}" destId="{645B123E-DAB2-4E14-A295-E9BEC9C9F22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36592A-69E8-4D4C-BA7B-B7A58291AF88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A76F89-85FC-4887-9894-021BF8F258DB}">
      <dgm:prSet custT="1"/>
      <dgm:spPr>
        <a:solidFill>
          <a:schemeClr val="bg1">
            <a:alpha val="0"/>
          </a:schemeClr>
        </a:solidFill>
      </dgm:spPr>
      <dgm:t>
        <a:bodyPr/>
        <a:lstStyle/>
        <a:p>
          <a:pPr algn="l" rtl="0"/>
          <a:r>
            <a:rPr lang="ru-RU" sz="1600" b="1" u="sng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dirty="0" smtClean="0">
              <a:latin typeface="Bookman Old Style" panose="02050604050505020204" pitchFamily="18" charset="0"/>
            </a:rPr>
            <a:t> Дикий табун : роман, киносценарий, публицистика. - Киев : Академия, 2003. – 400 с. : ил. 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D880AFB7-4648-4372-9039-B1EDA10C866E}" type="parTrans" cxnId="{425B27E2-3136-4E08-9705-1FFBA8327F21}">
      <dgm:prSet/>
      <dgm:spPr/>
      <dgm:t>
        <a:bodyPr/>
        <a:lstStyle/>
        <a:p>
          <a:endParaRPr lang="ru-RU"/>
        </a:p>
      </dgm:t>
    </dgm:pt>
    <dgm:pt modelId="{1CBB1B70-67CF-45D7-A940-3D70CADC7CE0}" type="sibTrans" cxnId="{425B27E2-3136-4E08-9705-1FFBA8327F21}">
      <dgm:prSet/>
      <dgm:spPr/>
      <dgm:t>
        <a:bodyPr/>
        <a:lstStyle/>
        <a:p>
          <a:endParaRPr lang="ru-RU"/>
        </a:p>
      </dgm:t>
    </dgm:pt>
    <dgm:pt modelId="{D914833B-8487-48ED-B0EB-13B51005AE6A}" type="pres">
      <dgm:prSet presAssocID="{D136592A-69E8-4D4C-BA7B-B7A58291AF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7B44BA7-C6F6-47E4-95E6-8C60395080CE}" type="pres">
      <dgm:prSet presAssocID="{19A76F89-85FC-4887-9894-021BF8F258DB}" presName="boxAndChildren" presStyleCnt="0"/>
      <dgm:spPr/>
    </dgm:pt>
    <dgm:pt modelId="{5F35BBE7-BE82-4C74-A91A-1F8A53501409}" type="pres">
      <dgm:prSet presAssocID="{19A76F89-85FC-4887-9894-021BF8F258DB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425B27E2-3136-4E08-9705-1FFBA8327F21}" srcId="{D136592A-69E8-4D4C-BA7B-B7A58291AF88}" destId="{19A76F89-85FC-4887-9894-021BF8F258DB}" srcOrd="0" destOrd="0" parTransId="{D880AFB7-4648-4372-9039-B1EDA10C866E}" sibTransId="{1CBB1B70-67CF-45D7-A940-3D70CADC7CE0}"/>
    <dgm:cxn modelId="{57200BE8-D2D5-426F-A60F-FECB12FFE496}" type="presOf" srcId="{19A76F89-85FC-4887-9894-021BF8F258DB}" destId="{5F35BBE7-BE82-4C74-A91A-1F8A53501409}" srcOrd="0" destOrd="0" presId="urn:microsoft.com/office/officeart/2005/8/layout/process4"/>
    <dgm:cxn modelId="{AE793D00-B398-4097-A944-BBFCBCB5C567}" type="presOf" srcId="{D136592A-69E8-4D4C-BA7B-B7A58291AF88}" destId="{D914833B-8487-48ED-B0EB-13B51005AE6A}" srcOrd="0" destOrd="0" presId="urn:microsoft.com/office/officeart/2005/8/layout/process4"/>
    <dgm:cxn modelId="{A03963EA-7B5B-4D8D-A803-7D9436A3A6F1}" type="presParOf" srcId="{D914833B-8487-48ED-B0EB-13B51005AE6A}" destId="{E7B44BA7-C6F6-47E4-95E6-8C60395080CE}" srcOrd="0" destOrd="0" presId="urn:microsoft.com/office/officeart/2005/8/layout/process4"/>
    <dgm:cxn modelId="{46A34FA4-9759-4518-9191-7B26C85183B1}" type="presParOf" srcId="{E7B44BA7-C6F6-47E4-95E6-8C60395080CE}" destId="{5F35BBE7-BE82-4C74-A91A-1F8A5350140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294863-50E9-449E-93BA-B04E3BED4457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9DE63C-9EA5-4354-AF76-137389B8F69E}">
      <dgm:prSet custT="1"/>
      <dgm:spPr>
        <a:solidFill>
          <a:schemeClr val="bg1">
            <a:alpha val="45000"/>
          </a:schemeClr>
        </a:solidFill>
      </dgm:spPr>
      <dgm:t>
        <a:bodyPr/>
        <a:lstStyle/>
        <a:p>
          <a:pPr marL="0" indent="354013" algn="just" rtl="0"/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Автор продовжує заглиблюватися в проблему морального вибору людини в сучасному світі, зриває маски з олігархів, бізнесменів, рейдерів. </a:t>
          </a:r>
          <a:r>
            <a:rPr lang="uk-UA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Інтригуючий</a:t>
          </a:r>
          <a:r>
            <a: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сюжет, вольові характери, складні людські відносини. Кожний читач оцінить «Заграву» в контексті особистого і життєвого досвіду. І знов у центрі оповіді – Природа як геніальний художник буття, як моральний орієнтир для людини.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8A2116A2-6C44-4DE0-994D-98C65DEB040A}" type="parTrans" cxnId="{C7504336-AB44-43C5-B2C7-DD9A7C901404}">
      <dgm:prSet/>
      <dgm:spPr/>
      <dgm:t>
        <a:bodyPr/>
        <a:lstStyle/>
        <a:p>
          <a:endParaRPr lang="ru-RU"/>
        </a:p>
      </dgm:t>
    </dgm:pt>
    <dgm:pt modelId="{321CEAD8-5908-4BAA-BC92-EF27D2507D15}" type="sibTrans" cxnId="{C7504336-AB44-43C5-B2C7-DD9A7C901404}">
      <dgm:prSet/>
      <dgm:spPr/>
      <dgm:t>
        <a:bodyPr/>
        <a:lstStyle/>
        <a:p>
          <a:endParaRPr lang="ru-RU"/>
        </a:p>
      </dgm:t>
    </dgm:pt>
    <dgm:pt modelId="{B6CE4BC1-1DE9-4DAC-965B-427E5077A287}" type="pres">
      <dgm:prSet presAssocID="{0C294863-50E9-449E-93BA-B04E3BED44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2C42B4F-82F6-49AF-A0A3-D099B74F3D31}" type="pres">
      <dgm:prSet presAssocID="{779DE63C-9EA5-4354-AF76-137389B8F69E}" presName="boxAndChildren" presStyleCnt="0"/>
      <dgm:spPr/>
    </dgm:pt>
    <dgm:pt modelId="{6F99A246-B868-48C4-9691-300943E01180}" type="pres">
      <dgm:prSet presAssocID="{779DE63C-9EA5-4354-AF76-137389B8F69E}" presName="parentTextBox" presStyleLbl="node1" presStyleIdx="0" presStyleCnt="1"/>
      <dgm:spPr/>
      <dgm:t>
        <a:bodyPr/>
        <a:lstStyle/>
        <a:p>
          <a:endParaRPr lang="uk-UA"/>
        </a:p>
      </dgm:t>
    </dgm:pt>
  </dgm:ptLst>
  <dgm:cxnLst>
    <dgm:cxn modelId="{C7504336-AB44-43C5-B2C7-DD9A7C901404}" srcId="{0C294863-50E9-449E-93BA-B04E3BED4457}" destId="{779DE63C-9EA5-4354-AF76-137389B8F69E}" srcOrd="0" destOrd="0" parTransId="{8A2116A2-6C44-4DE0-994D-98C65DEB040A}" sibTransId="{321CEAD8-5908-4BAA-BC92-EF27D2507D15}"/>
    <dgm:cxn modelId="{67AE146D-33B1-4815-A8EC-AB37D679A689}" type="presOf" srcId="{779DE63C-9EA5-4354-AF76-137389B8F69E}" destId="{6F99A246-B868-48C4-9691-300943E01180}" srcOrd="0" destOrd="0" presId="urn:microsoft.com/office/officeart/2005/8/layout/process4"/>
    <dgm:cxn modelId="{277813A8-AFE6-4A22-9CE5-DE85B2B545A5}" type="presOf" srcId="{0C294863-50E9-449E-93BA-B04E3BED4457}" destId="{B6CE4BC1-1DE9-4DAC-965B-427E5077A287}" srcOrd="0" destOrd="0" presId="urn:microsoft.com/office/officeart/2005/8/layout/process4"/>
    <dgm:cxn modelId="{2557FCA8-B14D-4107-9667-117770759D62}" type="presParOf" srcId="{B6CE4BC1-1DE9-4DAC-965B-427E5077A287}" destId="{72C42B4F-82F6-49AF-A0A3-D099B74F3D31}" srcOrd="0" destOrd="0" presId="urn:microsoft.com/office/officeart/2005/8/layout/process4"/>
    <dgm:cxn modelId="{1C7E1323-B03A-4ADB-A2F3-882F6272495A}" type="presParOf" srcId="{72C42B4F-82F6-49AF-A0A3-D099B74F3D31}" destId="{6F99A246-B868-48C4-9691-300943E0118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76883-B17D-4434-90BB-72C827C59147}">
      <dsp:nvSpPr>
        <dsp:cNvPr id="0" name=""/>
        <dsp:cNvSpPr/>
      </dsp:nvSpPr>
      <dsp:spPr>
        <a:xfrm>
          <a:off x="0" y="0"/>
          <a:ext cx="8432225" cy="1068326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Красный лог: Повести и рассказы. – Днепропетровск: </a:t>
          </a:r>
          <a:r>
            <a:rPr lang="ru-RU" sz="1600" kern="1200" dirty="0" err="1" smtClean="0">
              <a:latin typeface="Bookman Old Style" panose="02050604050505020204" pitchFamily="18" charset="0"/>
            </a:rPr>
            <a:t>Промінь</a:t>
          </a:r>
          <a:r>
            <a:rPr lang="ru-RU" sz="1600" kern="1200" dirty="0" smtClean="0">
              <a:latin typeface="Bookman Old Style" panose="02050604050505020204" pitchFamily="18" charset="0"/>
            </a:rPr>
            <a:t>, 1982. – 190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0"/>
        <a:ext cx="8432225" cy="10683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1EB07-CEB5-48AC-9AC6-4A26AB8B5CD1}">
      <dsp:nvSpPr>
        <dsp:cNvPr id="0" name=""/>
        <dsp:cNvSpPr/>
      </dsp:nvSpPr>
      <dsp:spPr>
        <a:xfrm>
          <a:off x="0" y="300"/>
          <a:ext cx="8704052" cy="614951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r>
            <a:rPr lang="ru-RU" sz="1600" kern="1200" dirty="0" err="1" smtClean="0">
              <a:latin typeface="Bookman Old Style" panose="02050604050505020204" pitchFamily="18" charset="0"/>
            </a:rPr>
            <a:t>Заграва</a:t>
          </a:r>
          <a:r>
            <a:rPr lang="ru-RU" sz="1600" kern="1200" dirty="0" smtClean="0">
              <a:latin typeface="Bookman Old Style" panose="02050604050505020204" pitchFamily="18" charset="0"/>
            </a:rPr>
            <a:t> : роман. – Киев: Издательский центр «Академия». 2010. – 307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300"/>
        <a:ext cx="8704052" cy="6149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D930E-E187-45E4-BB68-C3CF435086F8}">
      <dsp:nvSpPr>
        <dsp:cNvPr id="0" name=""/>
        <dsp:cNvSpPr/>
      </dsp:nvSpPr>
      <dsp:spPr>
        <a:xfrm>
          <a:off x="0" y="2182"/>
          <a:ext cx="4472759" cy="4464423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книзі «</a:t>
          </a:r>
          <a:r>
            <a:rPr lang="uk-UA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Запороги</a:t>
          </a: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 проводяться паралелі між сьогоденням і тими процесами, які проживала Україна під час Руїни. Тема національного й особистісного виступає в історичному вимірі. За головного персонажа взято козацького отамана Івана Сірка, якому доводиться бути і воїном-полководцем, і батьком для козаків, і невблаганним суддею. Роман наповнений і містичними прийомами, і гротеском, і гіперболою, й антитезою, й майстерними описами природи, що створює захоплюючу подорож читача до витоків старовинного українства, славетного козацтва… 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2182"/>
        <a:ext cx="4472759" cy="44644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23E31-15BD-4D0D-8B8D-B1E53BDD91D6}">
      <dsp:nvSpPr>
        <dsp:cNvPr id="0" name=""/>
        <dsp:cNvSpPr/>
      </dsp:nvSpPr>
      <dsp:spPr>
        <a:xfrm>
          <a:off x="0" y="200"/>
          <a:ext cx="8816196" cy="410480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r>
            <a:rPr lang="ru-RU" sz="1600" kern="1200" dirty="0" err="1" smtClean="0">
              <a:latin typeface="Bookman Old Style" panose="02050604050505020204" pitchFamily="18" charset="0"/>
            </a:rPr>
            <a:t>Гетьман</a:t>
          </a:r>
          <a:r>
            <a:rPr lang="ru-RU" sz="1600" kern="1200" dirty="0" smtClean="0">
              <a:latin typeface="Bookman Old Style" panose="02050604050505020204" pitchFamily="18" charset="0"/>
            </a:rPr>
            <a:t>. </a:t>
          </a:r>
          <a:r>
            <a:rPr lang="ru-RU" sz="1600" kern="1200" dirty="0" err="1" smtClean="0">
              <a:latin typeface="Bookman Old Style" panose="02050604050505020204" pitchFamily="18" charset="0"/>
            </a:rPr>
            <a:t>Кінороман</a:t>
          </a:r>
          <a:r>
            <a:rPr lang="ru-RU" sz="1600" kern="1200" dirty="0" smtClean="0">
              <a:latin typeface="Bookman Old Style" panose="02050604050505020204" pitchFamily="18" charset="0"/>
            </a:rPr>
            <a:t>. </a:t>
          </a:r>
          <a:r>
            <a:rPr lang="ru-RU" sz="1600" kern="1200" dirty="0" err="1" smtClean="0">
              <a:latin typeface="Bookman Old Style" panose="02050604050505020204" pitchFamily="18" charset="0"/>
            </a:rPr>
            <a:t>Київ</a:t>
          </a:r>
          <a:r>
            <a:rPr lang="ru-RU" sz="1600" kern="1200" dirty="0" smtClean="0">
              <a:latin typeface="Bookman Old Style" panose="02050604050505020204" pitchFamily="18" charset="0"/>
            </a:rPr>
            <a:t>: </a:t>
          </a:r>
          <a:r>
            <a:rPr lang="ru-RU" sz="1600" kern="12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kern="1200" dirty="0" smtClean="0">
              <a:latin typeface="Bookman Old Style" panose="02050604050505020204" pitchFamily="18" charset="0"/>
            </a:rPr>
            <a:t>. 2013. – 224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200"/>
        <a:ext cx="8816196" cy="4104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E98DF-F56C-477A-81E7-D2E49D0FF869}">
      <dsp:nvSpPr>
        <dsp:cNvPr id="0" name=""/>
        <dsp:cNvSpPr/>
      </dsp:nvSpPr>
      <dsp:spPr>
        <a:xfrm>
          <a:off x="0" y="2386"/>
          <a:ext cx="4884745" cy="4883426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Кінороман присвячений історичній постаті – Богдану Хмельницькому – гетьману України в контексті національно-визвольної війни українців у середині XVII ст. і побудови Козацької держави. Головною лінією сюжету виступає трагічна любов Богдана Хмельницького до польської жінки Гелени </a:t>
          </a:r>
          <a:r>
            <a:rPr lang="uk-UA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Чаплинської</a:t>
          </a: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 В сюжеті відображено, як герой стояв на роздоріжжі між вибором подальшого шляху для українців – Росія чи Польща?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2013 році в Дніпропетровському Академічному музично-драматичному театрі ім. Т.Г. Шевченко відбувся прем’єрний показ вистави «Шалене кохання гетьмана» за мотивами кінороману «Гетьман». 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2386"/>
        <a:ext cx="4884745" cy="48834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FC043-5E9C-4401-8359-D6DCFEDDAAFD}">
      <dsp:nvSpPr>
        <dsp:cNvPr id="0" name=""/>
        <dsp:cNvSpPr/>
      </dsp:nvSpPr>
      <dsp:spPr>
        <a:xfrm>
          <a:off x="0" y="315"/>
          <a:ext cx="8686800" cy="645699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r>
            <a:rPr lang="uk-UA" sz="1600" kern="1200" dirty="0" smtClean="0">
              <a:latin typeface="Bookman Old Style" panose="02050604050505020204" pitchFamily="18" charset="0"/>
            </a:rPr>
            <a:t>Ритм </a:t>
          </a:r>
          <a:r>
            <a:rPr lang="uk-UA" sz="1600" kern="1200" dirty="0" err="1" smtClean="0">
              <a:latin typeface="Bookman Old Style" panose="02050604050505020204" pitchFamily="18" charset="0"/>
            </a:rPr>
            <a:t>жизни</a:t>
          </a:r>
          <a:r>
            <a:rPr lang="uk-UA" sz="1600" kern="1200" dirty="0" smtClean="0">
              <a:latin typeface="Bookman Old Style" panose="02050604050505020204" pitchFamily="18" charset="0"/>
            </a:rPr>
            <a:t>. </a:t>
          </a:r>
          <a:r>
            <a:rPr lang="uk-UA" sz="1600" kern="1200" dirty="0" err="1" smtClean="0">
              <a:latin typeface="Bookman Old Style" panose="02050604050505020204" pitchFamily="18" charset="0"/>
            </a:rPr>
            <a:t>Стихи</a:t>
          </a:r>
          <a:r>
            <a:rPr lang="uk-UA" sz="1600" kern="1200" dirty="0" smtClean="0">
              <a:latin typeface="Bookman Old Style" panose="02050604050505020204" pitchFamily="18" charset="0"/>
            </a:rPr>
            <a:t> </a:t>
          </a:r>
          <a:r>
            <a:rPr lang="uk-UA" sz="1600" kern="1200" dirty="0" err="1" smtClean="0">
              <a:latin typeface="Bookman Old Style" panose="02050604050505020204" pitchFamily="18" charset="0"/>
            </a:rPr>
            <a:t>юных</a:t>
          </a:r>
          <a:r>
            <a:rPr lang="uk-UA" sz="1600" kern="1200" dirty="0" smtClean="0">
              <a:latin typeface="Bookman Old Style" panose="02050604050505020204" pitchFamily="18" charset="0"/>
            </a:rPr>
            <a:t> лет. </a:t>
          </a:r>
          <a:r>
            <a:rPr lang="uk-UA" sz="1600" kern="1200" dirty="0" err="1" smtClean="0">
              <a:latin typeface="Bookman Old Style" panose="02050604050505020204" pitchFamily="18" charset="0"/>
            </a:rPr>
            <a:t>Днепропетровск</a:t>
          </a:r>
          <a:r>
            <a:rPr lang="uk-UA" sz="1600" kern="1200" dirty="0" smtClean="0">
              <a:latin typeface="Bookman Old Style" panose="02050604050505020204" pitchFamily="18" charset="0"/>
            </a:rPr>
            <a:t>: </a:t>
          </a:r>
          <a:r>
            <a:rPr lang="uk-UA" sz="1600" kern="1200" dirty="0" err="1" smtClean="0">
              <a:latin typeface="Bookman Old Style" panose="02050604050505020204" pitchFamily="18" charset="0"/>
            </a:rPr>
            <a:t>Лира</a:t>
          </a:r>
          <a:r>
            <a:rPr lang="uk-UA" sz="1600" kern="1200" dirty="0" smtClean="0">
              <a:latin typeface="Bookman Old Style" panose="02050604050505020204" pitchFamily="18" charset="0"/>
            </a:rPr>
            <a:t>. 2015. – 80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315"/>
        <a:ext cx="8686800" cy="6456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FD55B-3277-4B15-B899-B40DD452915A}">
      <dsp:nvSpPr>
        <dsp:cNvPr id="0" name=""/>
        <dsp:cNvSpPr/>
      </dsp:nvSpPr>
      <dsp:spPr>
        <a:xfrm>
          <a:off x="0" y="0"/>
          <a:ext cx="4572000" cy="4286454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До збірки увійшли ранні вірші і поема «</a:t>
          </a:r>
          <a:r>
            <a:rPr lang="uk-UA" sz="1800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Высота</a:t>
          </a:r>
          <a:r>
            <a:rPr lang="uk-UA" sz="18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». Вірші були написані у 1960–1970 рр. Ці вірші можна назвати поетичною творчою біографією Віктора </a:t>
          </a:r>
          <a:r>
            <a:rPr lang="uk-UA" sz="1800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 У поезії – автобіографічні мотиви, трудовий подвиг на цілині, сибірська тайга, особисті переживання. Автор тонко і глибоко відчуває красу природи і вміє передати свої осягнення читачеві.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Передмову та післямову написала Член Національної спілки письменників України Леся Степовичка, яка виклала біографію В. </a:t>
          </a:r>
          <a:r>
            <a:rPr lang="uk-UA" sz="1800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</a:t>
          </a:r>
          <a:endParaRPr lang="ru-RU" sz="18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572000" cy="42864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A57DA-2A98-455B-A456-9203C2BB7BAB}">
      <dsp:nvSpPr>
        <dsp:cNvPr id="0" name=""/>
        <dsp:cNvSpPr/>
      </dsp:nvSpPr>
      <dsp:spPr>
        <a:xfrm>
          <a:off x="0" y="0"/>
          <a:ext cx="8298875" cy="646331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r>
            <a:rPr lang="ru-RU" sz="1600" kern="1200" dirty="0" err="1" smtClean="0">
              <a:latin typeface="Bookman Old Style" panose="02050604050505020204" pitchFamily="18" charset="0"/>
            </a:rPr>
            <a:t>Вторгнення</a:t>
          </a:r>
          <a:r>
            <a:rPr lang="ru-RU" sz="1600" kern="1200" dirty="0" smtClean="0">
              <a:latin typeface="Bookman Old Style" panose="02050604050505020204" pitchFamily="18" charset="0"/>
            </a:rPr>
            <a:t>: </a:t>
          </a:r>
          <a:r>
            <a:rPr lang="ru-RU" sz="1600" kern="1200" dirty="0" err="1" smtClean="0">
              <a:latin typeface="Bookman Old Style" panose="02050604050505020204" pitchFamily="18" charset="0"/>
            </a:rPr>
            <a:t>кінороман</a:t>
          </a:r>
          <a:r>
            <a:rPr lang="ru-RU" sz="1600" kern="1200" dirty="0" smtClean="0">
              <a:latin typeface="Bookman Old Style" panose="02050604050505020204" pitchFamily="18" charset="0"/>
            </a:rPr>
            <a:t>. </a:t>
          </a:r>
          <a:r>
            <a:rPr lang="ru-RU" sz="1600" kern="1200" dirty="0" err="1" smtClean="0">
              <a:latin typeface="Bookman Old Style" panose="02050604050505020204" pitchFamily="18" charset="0"/>
            </a:rPr>
            <a:t>Київ</a:t>
          </a:r>
          <a:r>
            <a:rPr lang="ru-RU" sz="1600" kern="1200" dirty="0" smtClean="0">
              <a:latin typeface="Bookman Old Style" panose="02050604050505020204" pitchFamily="18" charset="0"/>
            </a:rPr>
            <a:t>: </a:t>
          </a:r>
          <a:r>
            <a:rPr lang="ru-RU" sz="1600" kern="12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kern="1200" dirty="0" smtClean="0">
              <a:latin typeface="Bookman Old Style" panose="02050604050505020204" pitchFamily="18" charset="0"/>
            </a:rPr>
            <a:t>, 2017. – 224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0"/>
        <a:ext cx="8298875" cy="64633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8DF44-EF25-49B2-AE3D-997DF1BF4811}">
      <dsp:nvSpPr>
        <dsp:cNvPr id="0" name=""/>
        <dsp:cNvSpPr/>
      </dsp:nvSpPr>
      <dsp:spPr>
        <a:xfrm>
          <a:off x="0" y="2326"/>
          <a:ext cx="5079604" cy="4767533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основі роману – події на Майдані. Трагедії на сході України, героїзм, зрадництво. Написаний на місцевому придніпровському матеріалі. В основі сюжету – життя братів, які стали по різні сторони барикад, а війна на сході також їх розводить. Один – на боці сепаратистів, інший – на захисті єдиної України. Оскільки це кінороман, то розвиток дій відбувається через діалоги, а не в описовому характері. На думку Лесі Степовички, цей жанр Віктор Веретенников відобразив блискуче.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Також у цій книзі розміщена драма на 2 дії «Шалене кохання гетьмана», яка, як вже говорилося, була поставлена у театрі ім. Шевченка.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2326"/>
        <a:ext cx="5079604" cy="476753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B1AEA-8F2F-4951-B76F-BD3C59F37DD4}">
      <dsp:nvSpPr>
        <dsp:cNvPr id="0" name=""/>
        <dsp:cNvSpPr/>
      </dsp:nvSpPr>
      <dsp:spPr>
        <a:xfrm>
          <a:off x="0" y="0"/>
          <a:ext cx="8428007" cy="72943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smtClean="0">
              <a:latin typeface="Bookman Old Style" panose="02050604050505020204" pitchFamily="18" charset="0"/>
            </a:rPr>
            <a:t> Битва за престол: кінороман. Київ: ВЦ «Академия». 2018. – 320 с.</a:t>
          </a:r>
          <a:endParaRPr lang="ru-RU" sz="1600" kern="1200">
            <a:latin typeface="Bookman Old Style" panose="02050604050505020204" pitchFamily="18" charset="0"/>
          </a:endParaRPr>
        </a:p>
      </dsp:txBody>
      <dsp:txXfrm>
        <a:off x="0" y="0"/>
        <a:ext cx="8428007" cy="72943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9F906-D3AA-4159-9AC5-E51109FF051C}">
      <dsp:nvSpPr>
        <dsp:cNvPr id="0" name=""/>
        <dsp:cNvSpPr/>
      </dsp:nvSpPr>
      <dsp:spPr>
        <a:xfrm>
          <a:off x="0" y="0"/>
          <a:ext cx="4944580" cy="4380571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Битва за престол – кримінальний детектив, оснований на реальних подіях. Відображено сучасне життя держави під призмою криміналу. Інтриги, замахи на вбивство, створення приватних збройних формувань, любовний трикутник – и все це відбувається у наші дні, у нашій країні, що дозволяє читачеві поринути у сучасний кримінальний світ, де єдиний порятунок – любов.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 книзі також присутній кінороман «Танок рожевих пеліканів», присвячений війні на Донбасі – подіям, що тривають і дотепер, і нікого не можуть залишити байдужім.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944580" cy="4380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C7DA3-6CA4-463B-BF3C-B74B71E26945}">
      <dsp:nvSpPr>
        <dsp:cNvPr id="0" name=""/>
        <dsp:cNvSpPr/>
      </dsp:nvSpPr>
      <dsp:spPr>
        <a:xfrm>
          <a:off x="0" y="0"/>
          <a:ext cx="4896544" cy="3240360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Перша збірка письменника об’єднала повісті та оповідання «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Красный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лог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», «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След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упавшей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звезды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», «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Чужая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</a:t>
          </a:r>
          <a:r>
            <a:rPr lang="uk-UA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дочь</a:t>
          </a: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» та інші. 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збірці автор торкається морально-етичних проблем своїх сучасників, які стоять перед нелегким вибором: дружба або любов, приватне щастя чи громадський обов’язок, добро чи зло.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896544" cy="32403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0BA8D-D8B5-42F2-910C-43C76A357A80}">
      <dsp:nvSpPr>
        <dsp:cNvPr id="0" name=""/>
        <dsp:cNvSpPr/>
      </dsp:nvSpPr>
      <dsp:spPr>
        <a:xfrm>
          <a:off x="0" y="0"/>
          <a:ext cx="8856984" cy="84573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u="sng" kern="1200" dirty="0" err="1" smtClean="0">
              <a:latin typeface="Bookman Old Style" panose="02050604050505020204" pitchFamily="18" charset="0"/>
            </a:rPr>
            <a:t>Пиленов</a:t>
          </a:r>
          <a:r>
            <a:rPr lang="uk-UA" sz="1600" b="1" u="sng" kern="1200" dirty="0" smtClean="0">
              <a:latin typeface="Bookman Old Style" panose="02050604050505020204" pitchFamily="18" charset="0"/>
            </a:rPr>
            <a:t> А.</a:t>
          </a:r>
          <a:r>
            <a:rPr lang="uk-UA" sz="1600" kern="1200" dirty="0" smtClean="0">
              <a:latin typeface="Bookman Old Style" panose="02050604050505020204" pitchFamily="18" charset="0"/>
            </a:rPr>
            <a:t> Не </a:t>
          </a:r>
          <a:r>
            <a:rPr lang="uk-UA" sz="1600" kern="1200" dirty="0" err="1" smtClean="0">
              <a:latin typeface="Bookman Old Style" panose="02050604050505020204" pitchFamily="18" charset="0"/>
            </a:rPr>
            <a:t>выпадая</a:t>
          </a:r>
          <a:r>
            <a:rPr lang="uk-UA" sz="1600" kern="1200" dirty="0" smtClean="0">
              <a:latin typeface="Bookman Old Style" panose="02050604050505020204" pitchFamily="18" charset="0"/>
            </a:rPr>
            <a:t> </a:t>
          </a:r>
          <a:r>
            <a:rPr lang="uk-UA" sz="1600" kern="1200" dirty="0" err="1" smtClean="0">
              <a:latin typeface="Bookman Old Style" panose="02050604050505020204" pitchFamily="18" charset="0"/>
            </a:rPr>
            <a:t>из</a:t>
          </a:r>
          <a:r>
            <a:rPr lang="uk-UA" sz="1600" kern="1200" dirty="0" smtClean="0">
              <a:latin typeface="Bookman Old Style" panose="02050604050505020204" pitchFamily="18" charset="0"/>
            </a:rPr>
            <a:t> </a:t>
          </a:r>
          <a:r>
            <a:rPr lang="uk-UA" sz="1600" kern="1200" dirty="0" err="1" smtClean="0">
              <a:latin typeface="Bookman Old Style" panose="02050604050505020204" pitchFamily="18" charset="0"/>
            </a:rPr>
            <a:t>седла</a:t>
          </a:r>
          <a:r>
            <a:rPr lang="uk-UA" sz="1600" kern="1200" dirty="0" smtClean="0">
              <a:latin typeface="Bookman Old Style" panose="02050604050505020204" pitchFamily="18" charset="0"/>
            </a:rPr>
            <a:t>. </a:t>
          </a:r>
          <a:r>
            <a:rPr lang="uk-UA" sz="1600" kern="1200" dirty="0" err="1" smtClean="0">
              <a:latin typeface="Bookman Old Style" panose="02050604050505020204" pitchFamily="18" charset="0"/>
            </a:rPr>
            <a:t>Биографическая</a:t>
          </a:r>
          <a:r>
            <a:rPr lang="uk-UA" sz="1600" kern="1200" dirty="0" smtClean="0">
              <a:latin typeface="Bookman Old Style" panose="02050604050505020204" pitchFamily="18" charset="0"/>
            </a:rPr>
            <a:t> </a:t>
          </a:r>
          <a:r>
            <a:rPr lang="uk-UA" sz="1600" kern="1200" dirty="0" err="1" smtClean="0">
              <a:latin typeface="Bookman Old Style" panose="02050604050505020204" pitchFamily="18" charset="0"/>
            </a:rPr>
            <a:t>повесть</a:t>
          </a:r>
          <a:r>
            <a:rPr lang="uk-UA" sz="1600" kern="1200" dirty="0" smtClean="0">
              <a:latin typeface="Bookman Old Style" panose="02050604050505020204" pitchFamily="18" charset="0"/>
            </a:rPr>
            <a:t>. – </a:t>
          </a:r>
          <a:r>
            <a:rPr lang="uk-UA" sz="1600" kern="1200" dirty="0" err="1" smtClean="0">
              <a:latin typeface="Bookman Old Style" panose="02050604050505020204" pitchFamily="18" charset="0"/>
            </a:rPr>
            <a:t>Киев</a:t>
          </a:r>
          <a:r>
            <a:rPr lang="uk-UA" sz="1600" kern="1200" dirty="0" smtClean="0">
              <a:latin typeface="Bookman Old Style" panose="02050604050505020204" pitchFamily="18" charset="0"/>
            </a:rPr>
            <a:t>: </a:t>
          </a:r>
          <a:r>
            <a:rPr lang="uk-UA" sz="1600" kern="1200" dirty="0" err="1" smtClean="0">
              <a:latin typeface="Bookman Old Style" panose="02050604050505020204" pitchFamily="18" charset="0"/>
            </a:rPr>
            <a:t>Издательский</a:t>
          </a:r>
          <a:r>
            <a:rPr lang="uk-UA" sz="1600" kern="1200" dirty="0" smtClean="0">
              <a:latin typeface="Bookman Old Style" panose="02050604050505020204" pitchFamily="18" charset="0"/>
            </a:rPr>
            <a:t> центр «</a:t>
          </a:r>
          <a:r>
            <a:rPr lang="uk-UA" sz="1600" kern="1200" dirty="0" err="1" smtClean="0">
              <a:latin typeface="Bookman Old Style" panose="02050604050505020204" pitchFamily="18" charset="0"/>
            </a:rPr>
            <a:t>Академия</a:t>
          </a:r>
          <a:r>
            <a:rPr lang="uk-UA" sz="1600" kern="1200" dirty="0" smtClean="0">
              <a:latin typeface="Bookman Old Style" panose="02050604050505020204" pitchFamily="18" charset="0"/>
            </a:rPr>
            <a:t>». 2000. – 208 с.: </a:t>
          </a:r>
          <a:r>
            <a:rPr lang="uk-UA" sz="1600" kern="1200" dirty="0" err="1" smtClean="0">
              <a:latin typeface="Bookman Old Style" panose="02050604050505020204" pitchFamily="18" charset="0"/>
            </a:rPr>
            <a:t>ил</a:t>
          </a:r>
          <a:r>
            <a:rPr lang="uk-UA" sz="1600" kern="1200" dirty="0" smtClean="0">
              <a:latin typeface="Bookman Old Style" panose="02050604050505020204" pitchFamily="18" charset="0"/>
            </a:rPr>
            <a:t>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0"/>
        <a:ext cx="8856984" cy="84573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049EA-EE30-469B-BBC0-05AA45C63F41}">
      <dsp:nvSpPr>
        <dsp:cNvPr id="0" name=""/>
        <dsp:cNvSpPr/>
      </dsp:nvSpPr>
      <dsp:spPr>
        <a:xfrm>
          <a:off x="0" y="0"/>
          <a:ext cx="4572000" cy="2308324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центрі біографічної повісті – життя письменника, журналіста, одного з лідерів  вітчизняної економіки, політичного діяча. «Злагода мій принцип роботи. Без порозуміння не матиме успіху жоден колектив. Без цього неможливе і становлення держави».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572000" cy="230832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81E7D-A6CD-45DC-AE3E-A5680C0329C2}">
      <dsp:nvSpPr>
        <dsp:cNvPr id="0" name=""/>
        <dsp:cNvSpPr/>
      </dsp:nvSpPr>
      <dsp:spPr>
        <a:xfrm>
          <a:off x="0" y="0"/>
          <a:ext cx="8763107" cy="92333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u="sng" kern="1200" dirty="0" err="1" smtClean="0">
              <a:latin typeface="Bookman Old Style" panose="02050604050505020204" pitchFamily="18" charset="0"/>
            </a:rPr>
            <a:t>Штанько</a:t>
          </a:r>
          <a:r>
            <a:rPr lang="uk-UA" sz="1600" b="1" u="sng" kern="1200" dirty="0" smtClean="0">
              <a:latin typeface="Bookman Old Style" panose="02050604050505020204" pitchFamily="18" charset="0"/>
            </a:rPr>
            <a:t> С.</a:t>
          </a:r>
          <a:r>
            <a:rPr lang="uk-UA" sz="1600" kern="1200" dirty="0" smtClean="0">
              <a:latin typeface="Bookman Old Style" panose="02050604050505020204" pitchFamily="18" charset="0"/>
            </a:rPr>
            <a:t> Країна Злагода Віктора </a:t>
          </a:r>
          <a:r>
            <a:rPr lang="uk-UA" sz="1600" kern="1200" dirty="0" err="1" smtClean="0">
              <a:latin typeface="Bookman Old Style" panose="02050604050505020204" pitchFamily="18" charset="0"/>
            </a:rPr>
            <a:t>Веретенникова</a:t>
          </a:r>
          <a:r>
            <a:rPr lang="uk-UA" sz="1600" kern="1200" dirty="0" smtClean="0">
              <a:latin typeface="Bookman Old Style" panose="02050604050505020204" pitchFamily="18" charset="0"/>
            </a:rPr>
            <a:t>. Київ: </a:t>
          </a:r>
          <a:r>
            <a:rPr lang="ru-RU" sz="1600" kern="1200" dirty="0" err="1" smtClean="0">
              <a:latin typeface="Bookman Old Style" panose="02050604050505020204" pitchFamily="18" charset="0"/>
            </a:rPr>
            <a:t>Академвидав</a:t>
          </a:r>
          <a:r>
            <a:rPr lang="ru-RU" sz="1600" kern="1200" dirty="0" smtClean="0">
              <a:latin typeface="Bookman Old Style" panose="02050604050505020204" pitchFamily="18" charset="0"/>
            </a:rPr>
            <a:t>, 2015. - 108 с. : </a:t>
          </a:r>
          <a:r>
            <a:rPr lang="ru-RU" sz="1600" kern="1200" dirty="0" err="1" smtClean="0">
              <a:latin typeface="Bookman Old Style" panose="02050604050505020204" pitchFamily="18" charset="0"/>
            </a:rPr>
            <a:t>іл</a:t>
          </a:r>
          <a:r>
            <a:rPr lang="ru-RU" sz="1600" kern="1200" dirty="0" smtClean="0">
              <a:latin typeface="Bookman Old Style" panose="02050604050505020204" pitchFamily="18" charset="0"/>
            </a:rPr>
            <a:t>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0"/>
        <a:ext cx="8763107" cy="92333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E126-85F1-43C3-BABD-AA5F67FB3172}">
      <dsp:nvSpPr>
        <dsp:cNvPr id="0" name=""/>
        <dsp:cNvSpPr/>
      </dsp:nvSpPr>
      <dsp:spPr>
        <a:xfrm>
          <a:off x="0" y="0"/>
          <a:ext cx="4527514" cy="3096344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Книга складається з коротких розповідей, які розкривають особистість Віктора </a:t>
          </a:r>
          <a:r>
            <a:rPr lang="uk-UA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Веретенникова</a:t>
          </a: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- шлях чесної </a:t>
          </a:r>
          <a:r>
            <a:rPr lang="uk-UA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людин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и</a:t>
          </a: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.</a:t>
          </a:r>
        </a:p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В книзі багато фотографій, які висвітлюють різні ракурси життя – сімейні, з відомими людьми, робочі моменти, кадри з кінофільмів.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527514" cy="30963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7E695-1B4E-47E7-9D4B-C6833E5817E7}">
      <dsp:nvSpPr>
        <dsp:cNvPr id="0" name=""/>
        <dsp:cNvSpPr/>
      </dsp:nvSpPr>
      <dsp:spPr>
        <a:xfrm>
          <a:off x="0" y="315"/>
          <a:ext cx="8671506" cy="645699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 Нежданно-негаданно : Повести и рассказы. – Киев: Молодь, 1987. – 183 с.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315"/>
        <a:ext cx="8671506" cy="645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71834-A441-404D-BF75-40193062B35B}">
      <dsp:nvSpPr>
        <dsp:cNvPr id="0" name=""/>
        <dsp:cNvSpPr/>
      </dsp:nvSpPr>
      <dsp:spPr>
        <a:xfrm>
          <a:off x="0" y="0"/>
          <a:ext cx="4822166" cy="2322174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Збірка невеличких творів про різні сторони буття людини. Тут і тема «батьків та дітей», що є вічною в літературі, і тема відповідальної взаємодії людини з природою. І складнощі життя в сучасному місті, і ліричні оповіді про дружбу і любов…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4822166" cy="2322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71834-A441-404D-BF75-40193062B35B}">
      <dsp:nvSpPr>
        <dsp:cNvPr id="0" name=""/>
        <dsp:cNvSpPr/>
      </dsp:nvSpPr>
      <dsp:spPr>
        <a:xfrm>
          <a:off x="0" y="0"/>
          <a:ext cx="5095099" cy="3052218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Гостросюжетний роман, присвячений взаємовідносинам людей і природи. В романі звучить філософська тема, яка не раз ще буде з’являтися у творах автора – влада і мораль: чи сумісні вони? Події відбуваються у далекому 1979 році, коли в наш край приїжджав Леонід Брежнєв. Автором були зібрані факти про життя радянського вождя, в результаті чого художні образи набули яскравості. 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5095099" cy="3052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09D58-F6F7-41FA-8ADA-5E00A6183A02}">
      <dsp:nvSpPr>
        <dsp:cNvPr id="0" name=""/>
        <dsp:cNvSpPr/>
      </dsp:nvSpPr>
      <dsp:spPr>
        <a:xfrm>
          <a:off x="0" y="1965"/>
          <a:ext cx="4822167" cy="4028516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Незвичайною родзинкою роману можна назвати релігійно-філософську складову у вигляді полеміки між Леніним й Ісусом Христом. Христос закликав до раю небесного, Ленін – до земного, який називався комунізм. Але принципова відмінність у тому, яким шляхом пропонується досягнути мрії – шляхом добра або шляхом терору, насилля. Христос відстоює ідеал своєю кров’ю, а Ленін – чужою. Роман змушує замислитись про вічні цінності та смисл життя.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1965"/>
        <a:ext cx="4822167" cy="40285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B123E-DAB2-4E14-A295-E9BEC9C9F223}">
      <dsp:nvSpPr>
        <dsp:cNvPr id="0" name=""/>
        <dsp:cNvSpPr/>
      </dsp:nvSpPr>
      <dsp:spPr>
        <a:xfrm>
          <a:off x="0" y="0"/>
          <a:ext cx="5112568" cy="3631443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Гостросюжетний, пригодницький роман, де вже знайомі нам герої намагаються морально вистояти проти спокуси влади та сили грошей. У романі викривається проблема корупції. І звісно, як і в інших творах автора, світ природи протиставляється світу, де йде боротьба між людьми. Образ дикого табуна коней – символ стихії, що несе зміни, символ невгамовної спраги до життя…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0"/>
        <a:ext cx="5112568" cy="36314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5BBE7-BE82-4C74-A91A-1F8A53501409}">
      <dsp:nvSpPr>
        <dsp:cNvPr id="0" name=""/>
        <dsp:cNvSpPr/>
      </dsp:nvSpPr>
      <dsp:spPr>
        <a:xfrm>
          <a:off x="0" y="315"/>
          <a:ext cx="8885208" cy="645699"/>
        </a:xfrm>
        <a:prstGeom prst="rect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Bookman Old Style" panose="02050604050505020204" pitchFamily="18" charset="0"/>
            </a:rPr>
            <a:t>Веретенников В.</a:t>
          </a:r>
          <a:r>
            <a:rPr lang="ru-RU" sz="1600" kern="1200" dirty="0" smtClean="0">
              <a:latin typeface="Bookman Old Style" panose="02050604050505020204" pitchFamily="18" charset="0"/>
            </a:rPr>
            <a:t> Дикий табун : роман, киносценарий, публицистика. - Киев : Академия, 2003. – 400 с. : ил. 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0" y="315"/>
        <a:ext cx="8885208" cy="6456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9A246-B868-48C4-9691-300943E01180}">
      <dsp:nvSpPr>
        <dsp:cNvPr id="0" name=""/>
        <dsp:cNvSpPr/>
      </dsp:nvSpPr>
      <dsp:spPr>
        <a:xfrm>
          <a:off x="0" y="816"/>
          <a:ext cx="8206055" cy="1671516"/>
        </a:xfrm>
        <a:prstGeom prst="rect">
          <a:avLst/>
        </a:prstGeom>
        <a:solidFill>
          <a:schemeClr val="bg1">
            <a:alpha val="4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354013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Автор продовжує заглиблюватися в проблему морального вибору людини в сучасному світі, зриває маски з олігархів, бізнесменів, рейдерів. </a:t>
          </a:r>
          <a:r>
            <a:rPr lang="uk-UA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Інтригуючий</a:t>
          </a:r>
          <a:r>
            <a:rPr lang="uk-UA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 сюжет, вольові характери, складні людські відносини. Кожний читач оцінить «Заграву» в контексті особистого і життєвого досвіду. І знов у центрі оповіді – Природа як геніальний художник буття, як моральний орієнтир для людини.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0" y="816"/>
        <a:ext cx="8206055" cy="1671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1814"/>
            <a:ext cx="7772400" cy="15036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7957"/>
            <a:ext cx="6400800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1664"/>
            <a:ext cx="2057400" cy="59886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1664"/>
            <a:ext cx="6019800" cy="59886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7174"/>
            <a:ext cx="9144000" cy="1077592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10952"/>
            <a:ext cx="7772400" cy="13942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75344"/>
            <a:ext cx="7772400" cy="15356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7983"/>
            <a:ext cx="4038600" cy="46328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7983"/>
            <a:ext cx="4038600" cy="46328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1359"/>
            <a:ext cx="4040188" cy="654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6226"/>
            <a:ext cx="4040188" cy="4044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71359"/>
            <a:ext cx="4041775" cy="654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26226"/>
            <a:ext cx="4041775" cy="4044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74"/>
            <a:ext cx="9144000" cy="1077592"/>
          </a:xfrm>
        </p:spPr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9497"/>
            <a:ext cx="3008313" cy="11894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9497"/>
            <a:ext cx="5111750" cy="59913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68985"/>
            <a:ext cx="3008313" cy="48018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13948"/>
            <a:ext cx="5486400" cy="5801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7243"/>
            <a:ext cx="5486400" cy="42119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ko-KR" smtClean="0"/>
              <a:t>Вставка рисунка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4067"/>
            <a:ext cx="5486400" cy="8238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1123"/>
            <a:ext cx="2057400" cy="5989686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1123"/>
            <a:ext cx="6019800" cy="5989686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207132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44411"/>
            <a:ext cx="8496944" cy="6286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467945"/>
            <a:ext cx="8496944" cy="408862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10952"/>
            <a:ext cx="7772400" cy="139531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74805"/>
            <a:ext cx="7772400" cy="153615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7986"/>
            <a:ext cx="4038600" cy="46322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7986"/>
            <a:ext cx="4038600" cy="46322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70817"/>
            <a:ext cx="4040188" cy="6564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27313"/>
            <a:ext cx="4040188" cy="404295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70817"/>
            <a:ext cx="4041775" cy="6564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227313"/>
            <a:ext cx="4041775" cy="404295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9501"/>
            <a:ext cx="3008313" cy="118948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9501"/>
            <a:ext cx="5111751" cy="599076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68984"/>
            <a:ext cx="3008313" cy="480128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13948"/>
            <a:ext cx="5486400" cy="58066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327"/>
            <a:ext cx="5486400" cy="421195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4608"/>
            <a:ext cx="5486400" cy="82332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1663"/>
            <a:ext cx="822960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986"/>
            <a:ext cx="8229600" cy="4632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6434"/>
            <a:ext cx="2133600" cy="374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6434"/>
            <a:ext cx="2895600" cy="374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6434"/>
            <a:ext cx="2133600" cy="374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7174"/>
            <a:ext cx="9144000" cy="107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 smtClean="0"/>
              <a:t> Click to edit Master title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983"/>
            <a:ext cx="8229600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6431"/>
            <a:ext cx="2133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6431"/>
            <a:ext cx="2895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6431"/>
            <a:ext cx="2133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6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4.xml"/><Relationship Id="rId10" Type="http://schemas.openxmlformats.org/officeDocument/2006/relationships/diagramLayout" Target="../diagrams/layout15.xml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microsoft.com/office/2007/relationships/diagramDrawing" Target="../diagrams/drawing2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0.xml"/><Relationship Id="rId12" Type="http://schemas.openxmlformats.org/officeDocument/2006/relationships/diagramColors" Target="../diagrams/colors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0.xml"/><Relationship Id="rId11" Type="http://schemas.openxmlformats.org/officeDocument/2006/relationships/diagramQuickStyle" Target="../diagrams/quickStyle21.xml"/><Relationship Id="rId5" Type="http://schemas.openxmlformats.org/officeDocument/2006/relationships/diagramLayout" Target="../diagrams/layout20.xml"/><Relationship Id="rId10" Type="http://schemas.openxmlformats.org/officeDocument/2006/relationships/diagramLayout" Target="../diagrams/layout21.xml"/><Relationship Id="rId4" Type="http://schemas.openxmlformats.org/officeDocument/2006/relationships/diagramData" Target="../diagrams/data20.xml"/><Relationship Id="rId9" Type="http://schemas.openxmlformats.org/officeDocument/2006/relationships/diagramData" Target="../diagrams/data21.xml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13" Type="http://schemas.microsoft.com/office/2007/relationships/diagramDrawing" Target="../diagrams/drawing2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2.xml"/><Relationship Id="rId12" Type="http://schemas.openxmlformats.org/officeDocument/2006/relationships/diagramColors" Target="../diagrams/colors2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2.xml"/><Relationship Id="rId11" Type="http://schemas.openxmlformats.org/officeDocument/2006/relationships/diagramQuickStyle" Target="../diagrams/quickStyle23.xml"/><Relationship Id="rId5" Type="http://schemas.openxmlformats.org/officeDocument/2006/relationships/diagramLayout" Target="../diagrams/layout22.xml"/><Relationship Id="rId10" Type="http://schemas.openxmlformats.org/officeDocument/2006/relationships/diagramLayout" Target="../diagrams/layout23.xml"/><Relationship Id="rId4" Type="http://schemas.openxmlformats.org/officeDocument/2006/relationships/diagramData" Target="../diagrams/data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9.png"/><Relationship Id="rId2" Type="http://schemas.openxmlformats.org/officeDocument/2006/relationships/audio" Target="../media/media2.m4a"/><Relationship Id="rId16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8.jpg"/><Relationship Id="rId10" Type="http://schemas.openxmlformats.org/officeDocument/2006/relationships/diagramData" Target="../diagrams/data2.xml"/><Relationship Id="rId4" Type="http://schemas.openxmlformats.org/officeDocument/2006/relationships/image" Target="../media/image2.jp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tif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9.png"/><Relationship Id="rId10" Type="http://schemas.openxmlformats.org/officeDocument/2006/relationships/diagramData" Target="../diagrams/data10.xml"/><Relationship Id="rId4" Type="http://schemas.openxmlformats.org/officeDocument/2006/relationships/image" Target="../media/image20.jpe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3528" y="3870002"/>
            <a:ext cx="4752528" cy="2664296"/>
          </a:xfrm>
          <a:prstGeom prst="ellipse">
            <a:avLst/>
          </a:prstGeom>
          <a:solidFill>
            <a:schemeClr val="accent6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9532" y="4261870"/>
            <a:ext cx="4416726" cy="1880559"/>
          </a:xfrm>
          <a:prstGeom prst="rect">
            <a:avLst/>
          </a:prstGeom>
          <a:effectLst>
            <a:outerShdw blurRad="50800" dist="50800" dir="5160000" algn="ctr" rotWithShape="0">
              <a:srgbClr val="000000"/>
            </a:outerShdw>
          </a:effectLst>
        </p:spPr>
        <p:txBody>
          <a:bodyPr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uk-UA" sz="4400" dirty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Віктор </a:t>
            </a:r>
          </a:p>
          <a:p>
            <a:r>
              <a:rPr lang="uk-UA" sz="4400" dirty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Веретенников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335">
            <a:off x="4937668" y="846121"/>
            <a:ext cx="3689337" cy="49156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194425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63" y="5936069"/>
            <a:ext cx="2797665" cy="10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04319"/>
            <a:ext cx="2921391" cy="4873103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35708433"/>
              </p:ext>
            </p:extLst>
          </p:nvPr>
        </p:nvGraphicFramePr>
        <p:xfrm>
          <a:off x="138023" y="6322470"/>
          <a:ext cx="8816196" cy="410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27705083"/>
              </p:ext>
            </p:extLst>
          </p:nvPr>
        </p:nvGraphicFramePr>
        <p:xfrm>
          <a:off x="191310" y="1204319"/>
          <a:ext cx="4884745" cy="488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37849" y="271930"/>
            <a:ext cx="2568332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 err="1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Гетьман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4" y="982782"/>
            <a:ext cx="3360056" cy="4649638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11598666"/>
              </p:ext>
            </p:extLst>
          </p:nvPr>
        </p:nvGraphicFramePr>
        <p:xfrm>
          <a:off x="157456" y="6072693"/>
          <a:ext cx="86868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20001280"/>
              </p:ext>
            </p:extLst>
          </p:nvPr>
        </p:nvGraphicFramePr>
        <p:xfrm>
          <a:off x="4194618" y="1671780"/>
          <a:ext cx="4572000" cy="42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00856" y="743758"/>
            <a:ext cx="3635932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uk-UA" sz="4000" b="1" dirty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Ритм </a:t>
            </a:r>
            <a:r>
              <a:rPr lang="uk-UA" sz="4000" b="1" dirty="0" err="1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жизни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0" y="810662"/>
            <a:ext cx="3129172" cy="5111262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22509220"/>
              </p:ext>
            </p:extLst>
          </p:nvPr>
        </p:nvGraphicFramePr>
        <p:xfrm>
          <a:off x="181284" y="6241444"/>
          <a:ext cx="829887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78449824"/>
              </p:ext>
            </p:extLst>
          </p:nvPr>
        </p:nvGraphicFramePr>
        <p:xfrm>
          <a:off x="3707904" y="1475066"/>
          <a:ext cx="5079604" cy="477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30722" y="707928"/>
            <a:ext cx="3512500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 err="1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Вторгнення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9" y="854552"/>
            <a:ext cx="3008386" cy="5010526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43229981"/>
              </p:ext>
            </p:extLst>
          </p:nvPr>
        </p:nvGraphicFramePr>
        <p:xfrm>
          <a:off x="163901" y="6060187"/>
          <a:ext cx="8428007" cy="72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63262962"/>
              </p:ext>
            </p:extLst>
          </p:nvPr>
        </p:nvGraphicFramePr>
        <p:xfrm>
          <a:off x="3747580" y="1582061"/>
          <a:ext cx="4944580" cy="438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09407" y="854552"/>
            <a:ext cx="5020926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 за престол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6270"/>
            <a:ext cx="3230957" cy="5102728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9970993"/>
              </p:ext>
            </p:extLst>
          </p:nvPr>
        </p:nvGraphicFramePr>
        <p:xfrm>
          <a:off x="179512" y="6102250"/>
          <a:ext cx="8856984" cy="84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8751869"/>
              </p:ext>
            </p:extLst>
          </p:nvPr>
        </p:nvGraphicFramePr>
        <p:xfrm>
          <a:off x="4139952" y="2429842"/>
          <a:ext cx="45720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9992" y="1039914"/>
            <a:ext cx="3416061" cy="707886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Про </a:t>
            </a:r>
            <a:r>
              <a:rPr lang="uk-UA" sz="4000" b="1" dirty="0" smtClean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автора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0" y="1130059"/>
            <a:ext cx="3670655" cy="5020576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30357912"/>
              </p:ext>
            </p:extLst>
          </p:nvPr>
        </p:nvGraphicFramePr>
        <p:xfrm>
          <a:off x="129372" y="6150635"/>
          <a:ext cx="8763107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87043537"/>
              </p:ext>
            </p:extLst>
          </p:nvPr>
        </p:nvGraphicFramePr>
        <p:xfrm>
          <a:off x="4364965" y="2428002"/>
          <a:ext cx="452751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49647" y="1093827"/>
            <a:ext cx="3416061" cy="707886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Про </a:t>
            </a:r>
            <a:r>
              <a:rPr lang="uk-UA" sz="4000" b="1" dirty="0" smtClean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автора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79512" y="595823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Bookman Old Style" panose="02050604050505020204" pitchFamily="18" charset="0"/>
              </a:rPr>
              <a:t>Презентацію</a:t>
            </a:r>
            <a:r>
              <a:rPr lang="ru-RU" sz="1600" b="1" dirty="0" smtClean="0">
                <a:latin typeface="Bookman Old Style" panose="02050604050505020204" pitchFamily="18" charset="0"/>
              </a:rPr>
              <a:t> </a:t>
            </a:r>
            <a:r>
              <a:rPr lang="ru-RU" sz="1600" b="1" dirty="0" err="1" smtClean="0">
                <a:latin typeface="Bookman Old Style" panose="02050604050505020204" pitchFamily="18" charset="0"/>
              </a:rPr>
              <a:t>підготувала</a:t>
            </a:r>
            <a:r>
              <a:rPr lang="ru-RU" sz="1600" b="1" dirty="0">
                <a:latin typeface="Bookman Old Style" panose="02050604050505020204" pitchFamily="18" charset="0"/>
              </a:rPr>
              <a:t>: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r>
              <a:rPr lang="ru-RU" sz="1600" b="1" dirty="0" err="1" smtClean="0">
                <a:latin typeface="Bookman Old Style" panose="02050604050505020204" pitchFamily="18" charset="0"/>
              </a:rPr>
              <a:t>Шилкіна</a:t>
            </a:r>
            <a:r>
              <a:rPr lang="ru-RU" sz="1600" b="1" dirty="0" smtClean="0">
                <a:latin typeface="Bookman Old Style" panose="02050604050505020204" pitchFamily="18" charset="0"/>
              </a:rPr>
              <a:t> Марина </a:t>
            </a:r>
            <a:r>
              <a:rPr lang="ru-RU" sz="1600" b="1" dirty="0" err="1" smtClean="0">
                <a:latin typeface="Bookman Old Style" panose="02050604050505020204" pitchFamily="18" charset="0"/>
              </a:rPr>
              <a:t>Віталіївна</a:t>
            </a:r>
            <a:r>
              <a:rPr lang="ru-RU" sz="1600" b="1" dirty="0" smtClean="0">
                <a:latin typeface="Bookman Old Style" panose="02050604050505020204" pitchFamily="18" charset="0"/>
              </a:rPr>
              <a:t> - </a:t>
            </a:r>
            <a:r>
              <a:rPr lang="ru-RU" sz="1600" b="1" dirty="0" err="1" smtClean="0">
                <a:latin typeface="Bookman Old Style" panose="02050604050505020204" pitchFamily="18" charset="0"/>
              </a:rPr>
              <a:t>завідуюча</a:t>
            </a:r>
            <a:r>
              <a:rPr lang="ru-RU" sz="1600" b="1" dirty="0" smtClean="0">
                <a:latin typeface="Bookman Old Style" panose="02050604050505020204" pitchFamily="18" charset="0"/>
              </a:rPr>
              <a:t> </a:t>
            </a:r>
            <a:r>
              <a:rPr lang="ru-RU" sz="1600" b="1" dirty="0" err="1" smtClean="0">
                <a:latin typeface="Bookman Old Style" panose="02050604050505020204" pitchFamily="18" charset="0"/>
              </a:rPr>
              <a:t>краєзнавчим</a:t>
            </a:r>
            <a:r>
              <a:rPr lang="ru-RU" sz="1600" b="1" dirty="0" smtClean="0">
                <a:latin typeface="Bookman Old Style" panose="02050604050505020204" pitchFamily="18" charset="0"/>
              </a:rPr>
              <a:t> </a:t>
            </a:r>
            <a:r>
              <a:rPr lang="ru-RU" sz="1600" b="1" smtClean="0">
                <a:latin typeface="Bookman Old Style" panose="02050604050505020204" pitchFamily="18" charset="0"/>
              </a:rPr>
              <a:t>відділом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" y="1565746"/>
            <a:ext cx="771955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1026908"/>
              </p:ext>
            </p:extLst>
          </p:nvPr>
        </p:nvGraphicFramePr>
        <p:xfrm>
          <a:off x="179512" y="5931547"/>
          <a:ext cx="8432225" cy="1068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58215488"/>
              </p:ext>
            </p:extLst>
          </p:nvPr>
        </p:nvGraphicFramePr>
        <p:xfrm>
          <a:off x="4089844" y="2141810"/>
          <a:ext cx="489654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44008" y="989682"/>
            <a:ext cx="3788217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Красный лог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23"/>
            <a:ext cx="3384376" cy="4813335"/>
          </a:xfrm>
          <a:prstGeom prst="rect">
            <a:avLst/>
          </a:prstGeom>
          <a:effectLst>
            <a:glow rad="762000">
              <a:schemeClr val="bg1">
                <a:alpha val="60000"/>
              </a:schemeClr>
            </a:glow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194425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2" y="1605080"/>
            <a:ext cx="3000343" cy="4135776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6037474"/>
              </p:ext>
            </p:extLst>
          </p:nvPr>
        </p:nvGraphicFramePr>
        <p:xfrm>
          <a:off x="275513" y="6081623"/>
          <a:ext cx="867150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08800987"/>
              </p:ext>
            </p:extLst>
          </p:nvPr>
        </p:nvGraphicFramePr>
        <p:xfrm>
          <a:off x="3995936" y="3077914"/>
          <a:ext cx="4822166" cy="232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7704" y="777639"/>
            <a:ext cx="6152646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>
                <a:ln w="19050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Нежданно-негаданно</a:t>
            </a:r>
            <a:endParaRPr lang="ru-RU" sz="4000" b="1" dirty="0">
              <a:ln w="19050">
                <a:solidFill>
                  <a:schemeClr val="bg1"/>
                </a:solidFill>
              </a:ln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21047857"/>
              </p:ext>
            </p:extLst>
          </p:nvPr>
        </p:nvGraphicFramePr>
        <p:xfrm>
          <a:off x="3838938" y="2470384"/>
          <a:ext cx="5095099" cy="3052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603963" y="1205706"/>
            <a:ext cx="3355406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uk-UA" sz="4000" b="1" dirty="0" err="1" smtClean="0">
                <a:ln w="19050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Волчий</a:t>
            </a:r>
            <a:r>
              <a:rPr lang="uk-UA" sz="4000" b="1" dirty="0" smtClean="0">
                <a:ln w="19050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4000" b="1" dirty="0" err="1" smtClean="0">
                <a:ln w="19050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гон</a:t>
            </a:r>
            <a:endParaRPr lang="ru-RU" sz="4000" b="1" dirty="0">
              <a:ln w="19050">
                <a:solidFill>
                  <a:schemeClr val="bg1"/>
                </a:solidFill>
              </a:ln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>
          <a:xfrm>
            <a:off x="323528" y="1205706"/>
            <a:ext cx="3168352" cy="4955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3827" y="1069674"/>
            <a:ext cx="4924746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 smtClean="0">
                <a:ln w="19050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Потерянный рай</a:t>
            </a:r>
            <a:endParaRPr lang="ru-RU" sz="4000" b="1" dirty="0">
              <a:ln w="19050">
                <a:solidFill>
                  <a:schemeClr val="bg1"/>
                </a:solidFill>
              </a:ln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82874685"/>
              </p:ext>
            </p:extLst>
          </p:nvPr>
        </p:nvGraphicFramePr>
        <p:xfrm>
          <a:off x="4067944" y="2213818"/>
          <a:ext cx="4822167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2340"/>
            <a:ext cx="3337957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0843" y="741925"/>
            <a:ext cx="4037163" cy="707886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Дикий табун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69588383"/>
              </p:ext>
            </p:extLst>
          </p:nvPr>
        </p:nvGraphicFramePr>
        <p:xfrm>
          <a:off x="3851920" y="1979882"/>
          <a:ext cx="5112568" cy="3631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41925"/>
            <a:ext cx="3446415" cy="5296619"/>
          </a:xfrm>
          <a:prstGeom prst="rect">
            <a:avLst/>
          </a:prstGeom>
          <a:effectLst>
            <a:glow rad="508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2304633"/>
              </p:ext>
            </p:extLst>
          </p:nvPr>
        </p:nvGraphicFramePr>
        <p:xfrm>
          <a:off x="146649" y="6141397"/>
          <a:ext cx="888520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4"/>
          <p:cNvSpPr/>
          <p:nvPr/>
        </p:nvSpPr>
        <p:spPr>
          <a:xfrm>
            <a:off x="587863" y="5238154"/>
            <a:ext cx="7974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173A8D"/>
                </a:solidFill>
                <a:latin typeface="Bookman Old Style" panose="02050604050505020204" pitchFamily="18" charset="0"/>
              </a:rPr>
              <a:t>Твори </a:t>
            </a:r>
            <a:r>
              <a:rPr lang="ru-RU" sz="1500" b="1" dirty="0">
                <a:solidFill>
                  <a:srgbClr val="173A8D"/>
                </a:solidFill>
                <a:latin typeface="Bookman Old Style" panose="02050604050505020204" pitchFamily="18" charset="0"/>
              </a:rPr>
              <a:t>в 5-ти </a:t>
            </a:r>
            <a:r>
              <a:rPr lang="ru-RU" sz="1500" b="1" dirty="0" smtClean="0">
                <a:solidFill>
                  <a:srgbClr val="173A8D"/>
                </a:solidFill>
                <a:latin typeface="Bookman Old Style" panose="02050604050505020204" pitchFamily="18" charset="0"/>
              </a:rPr>
              <a:t>томах </a:t>
            </a:r>
            <a:r>
              <a:rPr lang="ru-RU" sz="1500" b="1" dirty="0">
                <a:latin typeface="Bookman Old Style" panose="02050604050505020204" pitchFamily="18" charset="0"/>
              </a:rPr>
              <a:t>/ В. А. Веретенников. </a:t>
            </a:r>
            <a:r>
              <a:rPr lang="ru-RU" sz="1500" b="1" dirty="0" smtClean="0">
                <a:latin typeface="Bookman Old Style" panose="02050604050505020204" pitchFamily="18" charset="0"/>
              </a:rPr>
              <a:t>– Киев </a:t>
            </a:r>
            <a:r>
              <a:rPr lang="ru-RU" sz="1500" b="1" dirty="0">
                <a:latin typeface="Bookman Old Style" panose="02050604050505020204" pitchFamily="18" charset="0"/>
              </a:rPr>
              <a:t>: "Академия", </a:t>
            </a:r>
            <a:r>
              <a:rPr lang="ru-RU" sz="1500" b="1" dirty="0" smtClean="0">
                <a:latin typeface="Bookman Old Style" panose="02050604050505020204" pitchFamily="18" charset="0"/>
              </a:rPr>
              <a:t>2000:</a:t>
            </a:r>
          </a:p>
          <a:p>
            <a:r>
              <a:rPr lang="ru-RU" sz="1500" b="1" dirty="0" smtClean="0">
                <a:latin typeface="Bookman Old Style" panose="02050604050505020204" pitchFamily="18" charset="0"/>
              </a:rPr>
              <a:t>Т</a:t>
            </a:r>
            <a:r>
              <a:rPr lang="ru-RU" sz="1500" b="1" dirty="0">
                <a:latin typeface="Bookman Old Style" panose="02050604050505020204" pitchFamily="18" charset="0"/>
              </a:rPr>
              <a:t>. 1</a:t>
            </a:r>
            <a:r>
              <a:rPr lang="ru-RU" sz="1500" dirty="0">
                <a:latin typeface="Bookman Old Style" panose="02050604050505020204" pitchFamily="18" charset="0"/>
              </a:rPr>
              <a:t> : Красный лог : повести</a:t>
            </a:r>
            <a:r>
              <a:rPr lang="ru-RU" sz="1500" dirty="0" smtClean="0">
                <a:latin typeface="Bookman Old Style" panose="02050604050505020204" pitchFamily="18" charset="0"/>
              </a:rPr>
              <a:t>. </a:t>
            </a:r>
            <a:r>
              <a:rPr lang="ru-RU" sz="1500" dirty="0">
                <a:latin typeface="Bookman Old Style" panose="02050604050505020204" pitchFamily="18" charset="0"/>
              </a:rPr>
              <a:t>- 373 с</a:t>
            </a:r>
            <a:r>
              <a:rPr lang="ru-RU" sz="15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sz="1500" b="1" dirty="0" smtClean="0">
                <a:latin typeface="Bookman Old Style" panose="02050604050505020204" pitchFamily="18" charset="0"/>
              </a:rPr>
              <a:t>Т</a:t>
            </a:r>
            <a:r>
              <a:rPr lang="ru-RU" sz="1500" b="1" dirty="0">
                <a:latin typeface="Bookman Old Style" panose="02050604050505020204" pitchFamily="18" charset="0"/>
              </a:rPr>
              <a:t>. 2</a:t>
            </a:r>
            <a:r>
              <a:rPr lang="ru-RU" sz="1500" dirty="0">
                <a:latin typeface="Bookman Old Style" panose="02050604050505020204" pitchFamily="18" charset="0"/>
              </a:rPr>
              <a:t> : Волчий гон : роман : рассказы</a:t>
            </a:r>
            <a:r>
              <a:rPr lang="ru-RU" sz="1500" dirty="0" smtClean="0">
                <a:latin typeface="Bookman Old Style" panose="02050604050505020204" pitchFamily="18" charset="0"/>
              </a:rPr>
              <a:t>. - </a:t>
            </a:r>
            <a:r>
              <a:rPr lang="ru-RU" sz="1500" dirty="0">
                <a:latin typeface="Bookman Old Style" panose="02050604050505020204" pitchFamily="18" charset="0"/>
              </a:rPr>
              <a:t>404 </a:t>
            </a:r>
            <a:r>
              <a:rPr lang="ru-RU" sz="1500" dirty="0" smtClean="0">
                <a:latin typeface="Bookman Old Style" panose="02050604050505020204" pitchFamily="18" charset="0"/>
              </a:rPr>
              <a:t>с.</a:t>
            </a:r>
          </a:p>
          <a:p>
            <a:r>
              <a:rPr lang="ru-RU" sz="1500" b="1" dirty="0" smtClean="0">
                <a:latin typeface="Bookman Old Style" panose="02050604050505020204" pitchFamily="18" charset="0"/>
              </a:rPr>
              <a:t>Т</a:t>
            </a:r>
            <a:r>
              <a:rPr lang="ru-RU" sz="1500" b="1" dirty="0">
                <a:latin typeface="Bookman Old Style" panose="02050604050505020204" pitchFamily="18" charset="0"/>
              </a:rPr>
              <a:t>. 3</a:t>
            </a:r>
            <a:r>
              <a:rPr lang="ru-RU" sz="1500" dirty="0">
                <a:latin typeface="Bookman Old Style" panose="02050604050505020204" pitchFamily="18" charset="0"/>
              </a:rPr>
              <a:t> : Потерянный рай : роман</a:t>
            </a:r>
            <a:r>
              <a:rPr lang="ru-RU" sz="1500" dirty="0" smtClean="0">
                <a:latin typeface="Bookman Old Style" panose="02050604050505020204" pitchFamily="18" charset="0"/>
              </a:rPr>
              <a:t>. </a:t>
            </a:r>
            <a:r>
              <a:rPr lang="ru-RU" sz="1500" dirty="0">
                <a:latin typeface="Bookman Old Style" panose="02050604050505020204" pitchFamily="18" charset="0"/>
              </a:rPr>
              <a:t>- 335 с</a:t>
            </a:r>
            <a:r>
              <a:rPr lang="ru-RU" sz="15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sz="1500" b="1" dirty="0" smtClean="0">
                <a:latin typeface="Bookman Old Style" panose="02050604050505020204" pitchFamily="18" charset="0"/>
              </a:rPr>
              <a:t>Т</a:t>
            </a:r>
            <a:r>
              <a:rPr lang="ru-RU" sz="1500" b="1" dirty="0">
                <a:latin typeface="Bookman Old Style" panose="02050604050505020204" pitchFamily="18" charset="0"/>
              </a:rPr>
              <a:t>. 4</a:t>
            </a:r>
            <a:r>
              <a:rPr lang="ru-RU" sz="1500" dirty="0">
                <a:latin typeface="Bookman Old Style" panose="02050604050505020204" pitchFamily="18" charset="0"/>
              </a:rPr>
              <a:t> : Дикий табун. Публицистика</a:t>
            </a:r>
            <a:r>
              <a:rPr lang="ru-RU" sz="1500" dirty="0" smtClean="0">
                <a:latin typeface="Bookman Old Style" panose="02050604050505020204" pitchFamily="18" charset="0"/>
              </a:rPr>
              <a:t>. </a:t>
            </a:r>
            <a:r>
              <a:rPr lang="ru-RU" sz="1500" dirty="0">
                <a:latin typeface="Bookman Old Style" panose="02050604050505020204" pitchFamily="18" charset="0"/>
              </a:rPr>
              <a:t>- 363 с</a:t>
            </a:r>
            <a:r>
              <a:rPr lang="ru-RU" sz="15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sz="1500" b="1" dirty="0" smtClean="0">
                <a:latin typeface="Bookman Old Style" panose="02050604050505020204" pitchFamily="18" charset="0"/>
              </a:rPr>
              <a:t>Т</a:t>
            </a:r>
            <a:r>
              <a:rPr lang="ru-RU" sz="1500" b="1" dirty="0">
                <a:latin typeface="Bookman Old Style" panose="02050604050505020204" pitchFamily="18" charset="0"/>
              </a:rPr>
              <a:t>. 5</a:t>
            </a:r>
            <a:r>
              <a:rPr lang="ru-RU" sz="1500" dirty="0">
                <a:latin typeface="Bookman Old Style" panose="02050604050505020204" pitchFamily="18" charset="0"/>
              </a:rPr>
              <a:t> : Скачки : роман</a:t>
            </a:r>
            <a:r>
              <a:rPr lang="ru-RU" sz="1500" dirty="0" smtClean="0">
                <a:latin typeface="Bookman Old Style" panose="02050604050505020204" pitchFamily="18" charset="0"/>
              </a:rPr>
              <a:t>. </a:t>
            </a:r>
            <a:r>
              <a:rPr lang="ru-RU" sz="1500" dirty="0">
                <a:latin typeface="Bookman Old Style" panose="02050604050505020204" pitchFamily="18" charset="0"/>
              </a:rPr>
              <a:t>- 366 с.</a:t>
            </a:r>
            <a:endParaRPr lang="uk-UA" sz="15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"/>
          <a:stretch/>
        </p:blipFill>
        <p:spPr>
          <a:xfrm rot="20784297">
            <a:off x="361178" y="369999"/>
            <a:ext cx="2250000" cy="3448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0"/>
          <a:stretch/>
        </p:blipFill>
        <p:spPr>
          <a:xfrm rot="20821520">
            <a:off x="1910411" y="589211"/>
            <a:ext cx="2250317" cy="3490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971">
            <a:off x="3395884" y="861946"/>
            <a:ext cx="2248235" cy="34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"/>
          <a:stretch/>
        </p:blipFill>
        <p:spPr>
          <a:xfrm rot="20755209">
            <a:off x="4972492" y="1070345"/>
            <a:ext cx="2250000" cy="3543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43">
            <a:off x="6474284" y="1306724"/>
            <a:ext cx="2250000" cy="3474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498">
            <a:off x="537732" y="491142"/>
            <a:ext cx="2585452" cy="3311217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406">
            <a:off x="3274298" y="740072"/>
            <a:ext cx="2598443" cy="3386602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39874983"/>
              </p:ext>
            </p:extLst>
          </p:nvPr>
        </p:nvGraphicFramePr>
        <p:xfrm>
          <a:off x="470493" y="4320038"/>
          <a:ext cx="8206055" cy="167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80634068"/>
              </p:ext>
            </p:extLst>
          </p:nvPr>
        </p:nvGraphicFramePr>
        <p:xfrm>
          <a:off x="336430" y="6117529"/>
          <a:ext cx="8704052" cy="61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42061" y="1770954"/>
            <a:ext cx="2372765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 err="1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latin typeface="Bookman Old Style" panose="02050604050505020204" pitchFamily="18" charset="0"/>
              </a:rPr>
              <a:t>Заграва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0" y="885217"/>
            <a:ext cx="3682375" cy="4755179"/>
          </a:xfrm>
          <a:prstGeom prst="rect">
            <a:avLst/>
          </a:prstGeom>
          <a:effectLst>
            <a:glow rad="1016000">
              <a:schemeClr val="bg1">
                <a:alpha val="6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9782" y="6082600"/>
            <a:ext cx="7272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173A8D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Веретенников В.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Запороги</a:t>
            </a:r>
            <a:r>
              <a:rPr lang="ru-RU" dirty="0" smtClean="0">
                <a:latin typeface="Bookman Old Style" panose="02050604050505020204" pitchFamily="18" charset="0"/>
              </a:rPr>
              <a:t> : роман : киносценарий</a:t>
            </a:r>
            <a:r>
              <a:rPr lang="ru-RU" dirty="0">
                <a:latin typeface="Bookman Old Style" panose="02050604050505020204" pitchFamily="18" charset="0"/>
              </a:rPr>
              <a:t>. – </a:t>
            </a:r>
            <a:r>
              <a:rPr lang="ru-RU" dirty="0" smtClean="0">
                <a:latin typeface="Bookman Old Style" panose="02050604050505020204" pitchFamily="18" charset="0"/>
              </a:rPr>
              <a:t>Киев: </a:t>
            </a:r>
            <a:r>
              <a:rPr lang="ru-RU" dirty="0">
                <a:latin typeface="Bookman Old Style" panose="02050604050505020204" pitchFamily="18" charset="0"/>
              </a:rPr>
              <a:t>Издательский центр «Академия». – 2006. – 294 с.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52065177"/>
              </p:ext>
            </p:extLst>
          </p:nvPr>
        </p:nvGraphicFramePr>
        <p:xfrm>
          <a:off x="4347713" y="1489446"/>
          <a:ext cx="4472759" cy="446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35586" y="719377"/>
            <a:ext cx="2797561" cy="707886"/>
          </a:xfrm>
          <a:prstGeom prst="rect">
            <a:avLst/>
          </a:prstGeom>
          <a:effectLst>
            <a:outerShdw blurRad="50800" dist="50800" dir="30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uk-UA" sz="4000" b="1" dirty="0" err="1">
                <a:ln w="15875">
                  <a:solidFill>
                    <a:schemeClr val="bg1"/>
                  </a:solidFill>
                </a:ln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Запороги</a:t>
            </a:r>
            <a:endParaRPr lang="ru-RU" sz="4000" b="1" dirty="0">
              <a:ln w="15875">
                <a:solidFill>
                  <a:schemeClr val="bg1"/>
                </a:solidFill>
              </a:ln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59609"/>
            <a:ext cx="2106481" cy="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300">
        <p14:reveal/>
      </p:transition>
    </mc:Choice>
    <mc:Fallback xmlns="">
      <p:transition spd="slow" advTm="90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utiful-Lake-View-Nature-PPT-Templates-Standard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1126</Words>
  <Application>Microsoft Office PowerPoint</Application>
  <PresentationFormat>Довільний</PresentationFormat>
  <Paragraphs>53</Paragraphs>
  <Slides>16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16</vt:i4>
      </vt:variant>
    </vt:vector>
  </HeadingPairs>
  <TitlesOfParts>
    <vt:vector size="23" baseType="lpstr">
      <vt:lpstr>맑은 고딕</vt:lpstr>
      <vt:lpstr>Arial</vt:lpstr>
      <vt:lpstr>Bookman Old Style</vt:lpstr>
      <vt:lpstr>Calibri</vt:lpstr>
      <vt:lpstr>Times New Roman</vt:lpstr>
      <vt:lpstr>Custom Design</vt:lpstr>
      <vt:lpstr>Beautiful-Lake-View-Nature-PPT-Templates-Standard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Юлія Зюлева</cp:lastModifiedBy>
  <cp:revision>54</cp:revision>
  <dcterms:created xsi:type="dcterms:W3CDTF">2014-04-01T16:27:38Z</dcterms:created>
  <dcterms:modified xsi:type="dcterms:W3CDTF">2019-03-11T13:17:35Z</dcterms:modified>
</cp:coreProperties>
</file>