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6" r:id="rId8"/>
    <p:sldId id="263" r:id="rId9"/>
    <p:sldId id="278" r:id="rId10"/>
    <p:sldId id="279" r:id="rId11"/>
    <p:sldId id="280" r:id="rId12"/>
    <p:sldId id="281" r:id="rId13"/>
    <p:sldId id="283" r:id="rId14"/>
    <p:sldId id="282" r:id="rId15"/>
    <p:sldId id="264" r:id="rId16"/>
    <p:sldId id="265" r:id="rId17"/>
    <p:sldId id="267" r:id="rId18"/>
    <p:sldId id="260" r:id="rId19"/>
    <p:sldId id="284" r:id="rId20"/>
    <p:sldId id="268" r:id="rId21"/>
    <p:sldId id="285" r:id="rId22"/>
    <p:sldId id="271" r:id="rId23"/>
    <p:sldId id="277" r:id="rId24"/>
    <p:sldId id="274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122" autoAdjust="0"/>
    <p:restoredTop sz="94677" autoAdjust="0"/>
  </p:normalViewPr>
  <p:slideViewPr>
    <p:cSldViewPr>
      <p:cViewPr>
        <p:scale>
          <a:sx n="100" d="100"/>
          <a:sy n="100" d="100"/>
        </p:scale>
        <p:origin x="-1764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63EC1BD-77D5-4966-A88D-61A1492A2336}" type="datetimeFigureOut">
              <a:rPr lang="ru-RU" smtClean="0"/>
              <a:pPr/>
              <a:t>14.12.2012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2E3486A-987D-4E1B-9ED3-F06507515E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501008"/>
            <a:ext cx="8640960" cy="1944216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uk-UA" sz="6000" b="1" spc="150" dirty="0">
                <a:ln w="11430"/>
                <a:solidFill>
                  <a:srgbClr val="F8F8F8"/>
                </a:solidFill>
              </a:rPr>
              <a:t>Дніпропетровська</a:t>
            </a:r>
            <a:r>
              <a:rPr lang="en-US" sz="6000" b="1" spc="150" dirty="0">
                <a:ln w="11430"/>
                <a:solidFill>
                  <a:srgbClr val="F8F8F8"/>
                </a:solidFill>
              </a:rPr>
              <a:t> </a:t>
            </a:r>
            <a:r>
              <a:rPr lang="uk-UA" sz="6000" b="1" spc="150" dirty="0">
                <a:ln w="11430"/>
                <a:solidFill>
                  <a:srgbClr val="F8F8F8"/>
                </a:solidFill>
              </a:rPr>
              <a:t>бібліотечна асоціація:</a:t>
            </a:r>
            <a:br>
              <a:rPr lang="uk-UA" sz="6000" b="1" spc="150" dirty="0">
                <a:ln w="11430"/>
                <a:solidFill>
                  <a:srgbClr val="F8F8F8"/>
                </a:solidFill>
              </a:rPr>
            </a:br>
            <a:r>
              <a:rPr lang="uk-UA" sz="6000" b="1" spc="150" dirty="0">
                <a:ln w="11430"/>
                <a:solidFill>
                  <a:srgbClr val="F8F8F8"/>
                </a:solidFill>
              </a:rPr>
              <a:t> крокуємо разом!</a:t>
            </a:r>
            <a:endParaRPr lang="ru-RU" sz="6000" b="1" spc="150" dirty="0">
              <a:ln w="11430"/>
              <a:solidFill>
                <a:srgbClr val="F8F8F8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537092"/>
              </p:ext>
            </p:extLst>
          </p:nvPr>
        </p:nvGraphicFramePr>
        <p:xfrm>
          <a:off x="2627784" y="404664"/>
          <a:ext cx="3502025" cy="255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r:id="rId3" imgW="2336760" imgH="1708560" progId="">
                  <p:embed/>
                </p:oleObj>
              </mc:Choice>
              <mc:Fallback>
                <p:oleObj r:id="rId3" imgW="2336760" imgH="17085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404664"/>
                        <a:ext cx="3502025" cy="2555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538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gallery dir="l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2" t="25252" r="5825"/>
          <a:stretch/>
        </p:blipFill>
        <p:spPr>
          <a:xfrm>
            <a:off x="14883" y="3146060"/>
            <a:ext cx="4629126" cy="368143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20088"/>
            <a:ext cx="8229600" cy="1252728"/>
          </a:xfrm>
        </p:spPr>
        <p:txBody>
          <a:bodyPr>
            <a:noAutofit/>
          </a:bodyPr>
          <a:lstStyle/>
          <a:p>
            <a:pPr lvl="0"/>
            <a:r>
              <a:rPr lang="uk-UA" sz="3200" dirty="0">
                <a:solidFill>
                  <a:schemeClr val="accent2">
                    <a:lumMod val="50000"/>
                  </a:schemeClr>
                </a:solidFill>
              </a:rPr>
              <a:t>Перший регіональний форум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«Сільські бібліотеки</a:t>
            </a:r>
            <a:r>
              <a:rPr lang="uk-UA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Дніпропетровщини: стратегія поступу в майбутнє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», </a:t>
            </a:r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вересень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2011 року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99" y="1967159"/>
            <a:ext cx="4541409" cy="3406057"/>
          </a:xfrm>
        </p:spPr>
      </p:pic>
    </p:spTree>
    <p:extLst>
      <p:ext uri="{BB962C8B-B14F-4D97-AF65-F5344CB8AC3E}">
        <p14:creationId xmlns:p14="http://schemas.microsoft.com/office/powerpoint/2010/main" val="319564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000">
        <p14:gallery dir="l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8328"/>
            <a:ext cx="8712968" cy="1650512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Обласний семінар-тренінг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«Позиціонування публічної бібліотеки як    сучасного інформаційного та соціокультурного центру місцевої громади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», </a:t>
            </a:r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березень, 2012 року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5"/>
          <a:stretch/>
        </p:blipFill>
        <p:spPr>
          <a:xfrm>
            <a:off x="409275" y="2132856"/>
            <a:ext cx="8267181" cy="4592929"/>
          </a:xfrm>
        </p:spPr>
      </p:pic>
    </p:spTree>
    <p:extLst>
      <p:ext uri="{BB962C8B-B14F-4D97-AF65-F5344CB8AC3E}">
        <p14:creationId xmlns:p14="http://schemas.microsoft.com/office/powerpoint/2010/main" val="81222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000">
        <p14:gallery dir="l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520088"/>
            <a:ext cx="8784976" cy="1252728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Відкритий діалог-зустріч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«Бібліотека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. Влада. Громада: Стратегія 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єдності в інформаційному суспільстві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», </a:t>
            </a:r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вересень </a:t>
            </a:r>
            <a:r>
              <a:rPr lang="uk-UA" sz="3200" dirty="0">
                <a:solidFill>
                  <a:schemeClr val="accent2">
                    <a:lumMod val="50000"/>
                  </a:schemeClr>
                </a:solidFill>
              </a:rPr>
              <a:t>2012 </a:t>
            </a:r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року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2" b="11749"/>
          <a:stretch/>
        </p:blipFill>
        <p:spPr>
          <a:xfrm>
            <a:off x="107504" y="2276872"/>
            <a:ext cx="6041264" cy="347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88840"/>
            <a:ext cx="345638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1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000">
        <p14:gallery dir="l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ДБА ініціює розвиток професійних проектів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AutoShape 2" descr="skype-ie-addon-data://res/numbers_button_skype_logo.png"/>
          <p:cNvSpPr>
            <a:spLocks noChangeAspect="1" noChangeArrowheads="1"/>
          </p:cNvSpPr>
          <p:nvPr/>
        </p:nvSpPr>
        <p:spPr bwMode="auto">
          <a:xfrm>
            <a:off x="4294188" y="26685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" y="1556793"/>
            <a:ext cx="5183807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4797152"/>
            <a:ext cx="9143999" cy="206210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ru-RU" sz="1600" b="1" dirty="0" smtClean="0"/>
              <a:t>1</a:t>
            </a:r>
            <a:r>
              <a:rPr lang="ru-RU" sz="1600" b="1" dirty="0"/>
              <a:t>. </a:t>
            </a:r>
            <a:r>
              <a:rPr lang="ru-RU" sz="1600" dirty="0" smtClean="0"/>
              <a:t>ДОУНБ</a:t>
            </a:r>
            <a:endParaRPr lang="ru-RU" sz="1600" dirty="0"/>
          </a:p>
          <a:p>
            <a:r>
              <a:rPr lang="ru-RU" sz="1600" b="1" dirty="0"/>
              <a:t>2.</a:t>
            </a:r>
            <a:r>
              <a:rPr lang="ru-RU" sz="1600" dirty="0"/>
              <a:t> </a:t>
            </a:r>
            <a:r>
              <a:rPr lang="ru-RU" sz="1600" dirty="0" smtClean="0"/>
              <a:t>НТБ ДНУЗТ </a:t>
            </a:r>
            <a:r>
              <a:rPr lang="ru-RU" sz="1600" dirty="0" err="1"/>
              <a:t>ім</a:t>
            </a:r>
            <a:r>
              <a:rPr lang="ru-RU" sz="1600" dirty="0"/>
              <a:t>. </a:t>
            </a:r>
            <a:r>
              <a:rPr lang="ru-RU" sz="1600" dirty="0" err="1"/>
              <a:t>академіка</a:t>
            </a:r>
            <a:r>
              <a:rPr lang="ru-RU" sz="1600" dirty="0"/>
              <a:t> В. </a:t>
            </a:r>
            <a:r>
              <a:rPr lang="ru-RU" sz="1600" dirty="0" err="1" smtClean="0"/>
              <a:t>Лазаряна</a:t>
            </a:r>
            <a:endParaRPr lang="ru-RU" sz="1600" dirty="0"/>
          </a:p>
          <a:p>
            <a:r>
              <a:rPr lang="ru-RU" sz="1600" b="1" dirty="0"/>
              <a:t>3.</a:t>
            </a:r>
            <a:r>
              <a:rPr lang="ru-RU" sz="1600" dirty="0"/>
              <a:t> </a:t>
            </a:r>
            <a:r>
              <a:rPr lang="ru-RU" sz="1600" dirty="0" err="1" smtClean="0"/>
              <a:t>Бібліотека</a:t>
            </a:r>
            <a:r>
              <a:rPr lang="ru-RU" sz="1600" dirty="0" smtClean="0"/>
              <a:t> </a:t>
            </a:r>
            <a:r>
              <a:rPr lang="ru-RU" sz="1600" dirty="0"/>
              <a:t>ІНСО ПДАБА)</a:t>
            </a:r>
          </a:p>
          <a:p>
            <a:r>
              <a:rPr lang="ru-RU" sz="1600" b="1" dirty="0"/>
              <a:t>4. </a:t>
            </a:r>
            <a:r>
              <a:rPr lang="ru-RU" sz="1600" dirty="0" smtClean="0"/>
              <a:t>НБ ДНУ </a:t>
            </a:r>
            <a:r>
              <a:rPr lang="ru-RU" sz="1600" dirty="0" err="1" smtClean="0"/>
              <a:t>ім</a:t>
            </a:r>
            <a:r>
              <a:rPr lang="ru-RU" sz="1600" dirty="0"/>
              <a:t>. О. </a:t>
            </a:r>
            <a:r>
              <a:rPr lang="ru-RU" sz="1600" dirty="0" smtClean="0"/>
              <a:t>Гончара</a:t>
            </a:r>
            <a:endParaRPr lang="ru-RU" sz="1600" dirty="0"/>
          </a:p>
          <a:p>
            <a:r>
              <a:rPr lang="ru-RU" sz="1600" b="1" dirty="0"/>
              <a:t>5.</a:t>
            </a:r>
            <a:r>
              <a:rPr lang="ru-RU" sz="1600" dirty="0"/>
              <a:t> </a:t>
            </a:r>
            <a:r>
              <a:rPr lang="ru-RU" sz="1600" dirty="0" err="1"/>
              <a:t>Бібліотека</a:t>
            </a:r>
            <a:r>
              <a:rPr lang="ru-RU" sz="1600" dirty="0"/>
              <a:t> </a:t>
            </a:r>
            <a:r>
              <a:rPr lang="ru-RU" sz="1600" dirty="0" smtClean="0"/>
              <a:t>ДРІДУ НАДУ </a:t>
            </a:r>
            <a:r>
              <a:rPr lang="ru-RU" sz="1600" dirty="0"/>
              <a:t>при </a:t>
            </a:r>
            <a:r>
              <a:rPr lang="ru-RU" sz="1600" dirty="0" err="1"/>
              <a:t>Президентові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 </a:t>
            </a:r>
          </a:p>
          <a:p>
            <a:r>
              <a:rPr lang="ru-RU" sz="1600" b="1" dirty="0"/>
              <a:t>6.</a:t>
            </a:r>
            <a:r>
              <a:rPr lang="ru-RU" sz="1600" dirty="0"/>
              <a:t> </a:t>
            </a:r>
            <a:r>
              <a:rPr lang="ru-RU" sz="1600" dirty="0" smtClean="0"/>
              <a:t>НТБ НТУ </a:t>
            </a:r>
            <a:r>
              <a:rPr lang="ru-RU" sz="1600" dirty="0"/>
              <a:t>"</a:t>
            </a:r>
            <a:r>
              <a:rPr lang="ru-RU" sz="1600" dirty="0" err="1"/>
              <a:t>Харківський</a:t>
            </a:r>
            <a:r>
              <a:rPr lang="ru-RU" sz="1600" dirty="0"/>
              <a:t> </a:t>
            </a:r>
            <a:r>
              <a:rPr lang="ru-RU" sz="1600" dirty="0" err="1"/>
              <a:t>політехнічний</a:t>
            </a:r>
            <a:r>
              <a:rPr lang="ru-RU" sz="1600" dirty="0"/>
              <a:t> </a:t>
            </a:r>
            <a:r>
              <a:rPr lang="ru-RU" sz="1600" dirty="0" err="1"/>
              <a:t>інститут</a:t>
            </a:r>
            <a:r>
              <a:rPr lang="ru-RU" sz="1600" dirty="0"/>
              <a:t>"</a:t>
            </a:r>
          </a:p>
          <a:p>
            <a:r>
              <a:rPr lang="ru-RU" sz="1600" b="1" dirty="0"/>
              <a:t>7.</a:t>
            </a:r>
            <a:r>
              <a:rPr lang="ru-RU" sz="1600" dirty="0"/>
              <a:t> </a:t>
            </a:r>
            <a:r>
              <a:rPr lang="ru-RU" sz="1600" dirty="0" err="1"/>
              <a:t>Бібліотека</a:t>
            </a:r>
            <a:r>
              <a:rPr lang="ru-RU" sz="1600" dirty="0"/>
              <a:t> </a:t>
            </a:r>
            <a:r>
              <a:rPr lang="ru-RU" sz="1600" dirty="0" err="1"/>
              <a:t>Академії</a:t>
            </a:r>
            <a:r>
              <a:rPr lang="ru-RU" sz="1600" dirty="0"/>
              <a:t> </a:t>
            </a:r>
            <a:r>
              <a:rPr lang="ru-RU" sz="1600" dirty="0" err="1"/>
              <a:t>митної</a:t>
            </a:r>
            <a:r>
              <a:rPr lang="ru-RU" sz="1600" dirty="0"/>
              <a:t> </a:t>
            </a:r>
            <a:r>
              <a:rPr lang="ru-RU" sz="1600" dirty="0" err="1"/>
              <a:t>служби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endParaRPr lang="ru-RU" sz="1600" dirty="0"/>
          </a:p>
          <a:p>
            <a:r>
              <a:rPr lang="ru-RU" sz="1600" b="1" dirty="0"/>
              <a:t>8.</a:t>
            </a:r>
            <a:r>
              <a:rPr lang="ru-RU" sz="1600" dirty="0"/>
              <a:t> КЗК "</a:t>
            </a:r>
            <a:r>
              <a:rPr lang="ru-RU" sz="1600" dirty="0" err="1"/>
              <a:t>Дніропетровська</a:t>
            </a:r>
            <a:r>
              <a:rPr lang="ru-RU" sz="1600" dirty="0"/>
              <a:t> </a:t>
            </a:r>
            <a:r>
              <a:rPr lang="ru-RU" sz="1600" dirty="0" err="1"/>
              <a:t>обласна</a:t>
            </a:r>
            <a:r>
              <a:rPr lang="ru-RU" sz="1600" dirty="0"/>
              <a:t> </a:t>
            </a:r>
            <a:r>
              <a:rPr lang="ru-RU" dirty="0" err="1"/>
              <a:t>бібліотека</a:t>
            </a:r>
            <a:r>
              <a:rPr lang="ru-RU" sz="1600" dirty="0"/>
              <a:t> для </a:t>
            </a:r>
            <a:r>
              <a:rPr lang="ru-RU" sz="1600" dirty="0" err="1"/>
              <a:t>молоді</a:t>
            </a:r>
            <a:r>
              <a:rPr lang="ru-RU" sz="1600" dirty="0"/>
              <a:t> </a:t>
            </a:r>
            <a:r>
              <a:rPr lang="ru-RU" sz="1600" dirty="0" err="1"/>
              <a:t>ім</a:t>
            </a:r>
            <a:r>
              <a:rPr lang="ru-RU" sz="1600" dirty="0"/>
              <a:t>. М. </a:t>
            </a:r>
            <a:r>
              <a:rPr lang="ru-RU" sz="1600" dirty="0" err="1"/>
              <a:t>Свєтлова</a:t>
            </a:r>
            <a:r>
              <a:rPr lang="ru-RU" sz="1600" dirty="0"/>
              <a:t>"</a:t>
            </a:r>
          </a:p>
          <a:p>
            <a:r>
              <a:rPr lang="ru-RU" sz="1600" b="1" dirty="0"/>
              <a:t>9.</a:t>
            </a:r>
            <a:r>
              <a:rPr lang="ru-RU" sz="1600" dirty="0"/>
              <a:t> </a:t>
            </a:r>
            <a:r>
              <a:rPr lang="ru-RU" sz="1600" dirty="0" smtClean="0"/>
              <a:t>ЦБ ДМКЗК </a:t>
            </a:r>
            <a:r>
              <a:rPr lang="ru-RU" sz="1600" dirty="0"/>
              <a:t>" </a:t>
            </a:r>
            <a:r>
              <a:rPr lang="ru-RU" sz="1600" dirty="0" err="1" smtClean="0"/>
              <a:t>Централізована</a:t>
            </a:r>
            <a:r>
              <a:rPr lang="ru-RU" sz="1600" dirty="0" smtClean="0"/>
              <a:t> </a:t>
            </a:r>
            <a:r>
              <a:rPr lang="ru-RU" sz="1600" dirty="0"/>
              <a:t>система </a:t>
            </a:r>
            <a:r>
              <a:rPr lang="ru-RU" sz="1600" dirty="0" err="1"/>
              <a:t>публічних</a:t>
            </a:r>
            <a:r>
              <a:rPr lang="ru-RU" sz="1600" dirty="0"/>
              <a:t> </a:t>
            </a:r>
            <a:r>
              <a:rPr lang="ru-RU" sz="1600" dirty="0" err="1"/>
              <a:t>бібліотек</a:t>
            </a:r>
            <a:r>
              <a:rPr lang="ru-RU" sz="1600" dirty="0"/>
              <a:t> для </a:t>
            </a:r>
            <a:r>
              <a:rPr lang="ru-RU" sz="1600" dirty="0" err="1" smtClean="0"/>
              <a:t>дорослих</a:t>
            </a:r>
            <a:r>
              <a:rPr lang="ru-RU" sz="1600" dirty="0"/>
              <a:t> "</a:t>
            </a:r>
          </a:p>
          <a:p>
            <a:r>
              <a:rPr lang="ru-RU" sz="1600" b="1" dirty="0"/>
              <a:t>10.</a:t>
            </a:r>
            <a:r>
              <a:rPr lang="ru-RU" sz="1600" dirty="0"/>
              <a:t> </a:t>
            </a:r>
            <a:r>
              <a:rPr lang="ru-RU" sz="1600" dirty="0" smtClean="0"/>
              <a:t>НБ УІПА,</a:t>
            </a:r>
            <a:r>
              <a:rPr lang="ru-RU" sz="1600" b="1" dirty="0" smtClean="0"/>
              <a:t> </a:t>
            </a:r>
            <a:r>
              <a:rPr lang="uk-UA" sz="1600" dirty="0"/>
              <a:t>м. </a:t>
            </a:r>
            <a:r>
              <a:rPr lang="uk-UA" sz="1600" dirty="0" smtClean="0"/>
              <a:t>Харків</a:t>
            </a:r>
            <a:endParaRPr lang="ru-RU" sz="1600" dirty="0"/>
          </a:p>
          <a:p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52256" y="3645024"/>
            <a:ext cx="3717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Сьогодні до нього входять 10 бібліотек ( дві з них – бібліотеки м. Харкова):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1976644"/>
            <a:ext cx="3717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Спільними зусиллями  бібліотеками на сьогодні створено електронний каталог обсягом 13080 </a:t>
            </a:r>
            <a:r>
              <a:rPr lang="uk-UA" b="1" dirty="0" err="1">
                <a:solidFill>
                  <a:schemeClr val="accent2">
                    <a:lumMod val="50000"/>
                  </a:schemeClr>
                </a:solidFill>
              </a:rPr>
              <a:t>записив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4000">
        <p14:gallery dir="l"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001419"/>
          </a:xfrm>
        </p:spPr>
        <p:txBody>
          <a:bodyPr>
            <a:noAutofit/>
          </a:bodyPr>
          <a:lstStyle/>
          <a:p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Продовжується підтримка проекту з підготовки друкованого </a:t>
            </a: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каталогу </a:t>
            </a: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«Періодичні </a:t>
            </a:r>
            <a:r>
              <a:rPr lang="uk-UA" sz="1800" b="1" dirty="0">
                <a:solidFill>
                  <a:schemeClr val="accent2">
                    <a:lumMod val="50000"/>
                  </a:schemeClr>
                </a:solidFill>
              </a:rPr>
              <a:t>видання, передплачені головними бібліотеками м. Дніпропетровськ на </a:t>
            </a:r>
            <a:r>
              <a:rPr lang="uk-UA" sz="1800" b="1" dirty="0" smtClean="0">
                <a:solidFill>
                  <a:schemeClr val="accent2">
                    <a:lumMod val="50000"/>
                  </a:schemeClr>
                </a:solidFill>
              </a:rPr>
              <a:t>… рік</a:t>
            </a:r>
            <a:r>
              <a:rPr lang="uk-UA" sz="1800" b="1" dirty="0">
                <a:solidFill>
                  <a:schemeClr val="accent2">
                    <a:lumMod val="50000"/>
                  </a:schemeClr>
                </a:solidFill>
              </a:rPr>
              <a:t>»</a:t>
            </a:r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, в цьому проекті приймають участь від 20 до 30 бібліотек міста.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Першим </a:t>
            </a:r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виданням</a:t>
            </a: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, співзасновником </a:t>
            </a:r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якого стала ДБА, є всім відома «Бібліотечна Дніпропетровщина</a:t>
            </a: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», яка </a:t>
            </a:r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видається з 2005 року. В 2010-2012роках вийшло 4 </a:t>
            </a: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випуски.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За </a:t>
            </a:r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рахунок членських внесків,які надійшли на рахунок асоціації, протягом цього ж часу вийшли з друку: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перший випуск інформаційного бюлетеня «Вісник Дніпропетровської бібліотечної асоціації»;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матеріали НПК,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календарі на 2013 рік: «Дніпропетровщина читає Олеся </a:t>
            </a: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Гончара», «Бібліотеки </a:t>
            </a:r>
            <a:r>
              <a:rPr lang="uk-UA" sz="1800" dirty="0" err="1">
                <a:solidFill>
                  <a:schemeClr val="accent2">
                    <a:lumMod val="50000"/>
                  </a:schemeClr>
                </a:solidFill>
              </a:rPr>
              <a:t>Дніпропетрощини</a:t>
            </a:r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 на шляху до єдиного інформаційного простору», «Регіональний тренінговий центр»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інформаційний буклет  «Бібліотеки </a:t>
            </a:r>
            <a:r>
              <a:rPr lang="uk-UA" sz="1800" dirty="0" err="1">
                <a:solidFill>
                  <a:schemeClr val="accent2">
                    <a:lumMod val="50000"/>
                  </a:schemeClr>
                </a:solidFill>
              </a:rPr>
              <a:t>Дніпропетрощини</a:t>
            </a: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: місце зустрічі – Інтернет»,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рекламний буклет: Бенефіс-презентація «Бібліотеки Дніпропетровщини запрошують на побачення».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Програми та афіші до бенефісу-презентації (2011</a:t>
            </a:r>
            <a:r>
              <a:rPr lang="uk-UA" sz="1800" dirty="0" smtClean="0">
                <a:solidFill>
                  <a:schemeClr val="accent2">
                    <a:lumMod val="50000"/>
                  </a:schemeClr>
                </a:solidFill>
              </a:rPr>
              <a:t>, 2012роки</a:t>
            </a:r>
            <a:r>
              <a:rPr lang="uk-UA" sz="18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252728"/>
          </a:xfrm>
        </p:spPr>
        <p:txBody>
          <a:bodyPr/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Видавнича робота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0">
        <p14:gallery dir="l"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55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35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85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95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95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190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600"/>
                            </p:stCondLst>
                            <p:childTnLst>
                              <p:par>
                                <p:cTn id="7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564904"/>
            <a:ext cx="2520280" cy="34254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2924944"/>
            <a:ext cx="2725331" cy="34563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84168" y="2564904"/>
            <a:ext cx="2880320" cy="34254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accent2">
                    <a:lumMod val="50000"/>
                  </a:schemeClr>
                </a:solidFill>
              </a:rPr>
              <a:t>Видання ДБА</a:t>
            </a:r>
            <a:endParaRPr lang="ru-RU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66" name="Picture 2" descr="I:\ДБА\издания ДБА\вісник ДБ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2520280" cy="34293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I:\ДБА\издания ДБА\Дніпропетровщина_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36912"/>
            <a:ext cx="2854169" cy="34563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:\ДБА\издания ДБА\конференция_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00" y="2996952"/>
            <a:ext cx="2658830" cy="35232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8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flip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8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0872" y="338328"/>
            <a:ext cx="8229600" cy="1252728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</a:rPr>
              <a:t>Видання ДБА</a:t>
            </a: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 descr="I:\ДБА\издания ДБА\закладка_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793264"/>
            <a:ext cx="2016224" cy="409760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:\ДБА\издания ДБА\програмка_0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2661632" cy="38719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I:\ДБА\издания ДБА\календар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19936"/>
            <a:ext cx="5945535" cy="336544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88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0000">
        <p14:prism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8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919" y="1916832"/>
            <a:ext cx="4062081" cy="304656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2082560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Підготовка та  реалізація проектів, спрямованих на розвиток бібліотечної сфери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Дніпропетровщини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24654" r="7830" b="12956"/>
          <a:stretch/>
        </p:blipFill>
        <p:spPr>
          <a:xfrm>
            <a:off x="1547664" y="3703415"/>
            <a:ext cx="5780683" cy="31165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1"/>
          <a:stretch/>
        </p:blipFill>
        <p:spPr>
          <a:xfrm>
            <a:off x="0" y="1888100"/>
            <a:ext cx="3851920" cy="27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1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doors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r="4906"/>
          <a:stretch/>
        </p:blipFill>
        <p:spPr>
          <a:xfrm>
            <a:off x="3309937" y="2348880"/>
            <a:ext cx="2409825" cy="3429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8328"/>
            <a:ext cx="9108504" cy="1938544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Організація та проведення 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Всеукраїнського дня бібліотек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у  </a:t>
            </a:r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новому форматі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363">
            <a:off x="5483758" y="2151298"/>
            <a:ext cx="2976052" cy="4285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095">
            <a:off x="449972" y="2176697"/>
            <a:ext cx="3082944" cy="43027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65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SCI4244.JPG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3503" y="116633"/>
            <a:ext cx="4488497" cy="3366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I42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629108" y="116632"/>
            <a:ext cx="441649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SCI4185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387757" y="3573016"/>
            <a:ext cx="4272475" cy="3204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925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73824" y="1628800"/>
            <a:ext cx="3444660" cy="2742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4365104"/>
            <a:ext cx="3312368" cy="2376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916832"/>
            <a:ext cx="4631082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2" descr="I:\ДБА\издания ДБА\ДБА_членський квито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3"/>
          <a:stretch/>
        </p:blipFill>
        <p:spPr bwMode="auto">
          <a:xfrm>
            <a:off x="5756678" y="1557158"/>
            <a:ext cx="3361806" cy="27491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Індивідуальні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члени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164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uk-UA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Колективні члени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15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I:\ДБА\издания ДБА\ДБА_членський квиток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03"/>
          <a:stretch/>
        </p:blipFill>
        <p:spPr bwMode="auto">
          <a:xfrm>
            <a:off x="4810594" y="4442880"/>
            <a:ext cx="3361806" cy="24425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ДБА\издания ДБА\Посвідчення колективного чле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2" y="1988840"/>
            <a:ext cx="4636174" cy="32871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08962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DSC00519.JPG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5496" y="44624"/>
            <a:ext cx="4392488" cy="329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SC006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16017" y="44624"/>
            <a:ext cx="4392488" cy="329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SCI418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35496" y="3519010"/>
            <a:ext cx="4392488" cy="329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SCI4175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4716016" y="3519010"/>
            <a:ext cx="4392488" cy="32943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олнце 1"/>
          <p:cNvSpPr/>
          <p:nvPr/>
        </p:nvSpPr>
        <p:spPr>
          <a:xfrm>
            <a:off x="4089648" y="2946648"/>
            <a:ext cx="914400" cy="914400"/>
          </a:xfrm>
          <a:prstGeom prst="su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74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2000">
        <p14:warp dir="in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04522" cy="352839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4601633" cy="34512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3762418"/>
            <a:ext cx="4067944" cy="30509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3124" b="4445"/>
          <a:stretch/>
        </p:blipFill>
        <p:spPr>
          <a:xfrm>
            <a:off x="5436096" y="116632"/>
            <a:ext cx="3286125" cy="30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7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gallery dir="l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ДБА\День библиотек 2012\Бібліотеки запрошують... 2012\DSCI56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44624"/>
            <a:ext cx="2988332" cy="39844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 descr="I:\ДБА\День библиотек 2012\Бібліотеки запрошують... 2012\DSCI57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45" y="44624"/>
            <a:ext cx="3175559" cy="4234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Picture 5" descr="I:\фото\Новая папка\35_6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44115"/>
            <a:ext cx="4320480" cy="39972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6091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2000">
        <p:checker/>
      </p:transition>
    </mc:Choice>
    <mc:Fallback>
      <p:transition spd="slow" advClick="0" advTm="1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440160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Проведення всеукраїнських громадських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обговорень</a:t>
            </a:r>
            <a:b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«Бібліотека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– центр громади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39"/>
            <a:ext cx="4155344" cy="2843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t="11601" r="14014"/>
          <a:stretch/>
        </p:blipFill>
        <p:spPr>
          <a:xfrm>
            <a:off x="5364088" y="2060848"/>
            <a:ext cx="3422268" cy="2762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2" descr="\\Tower-2008\foto_all\Рабочие_мероприятия_ДОУНБ\2012\громадські обговорення 2012\ФОТО край\SDC18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628" y="3933056"/>
            <a:ext cx="3838579" cy="287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164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2000">
        <p14:shred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4242" y="2440052"/>
            <a:ext cx="4061991" cy="50405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Нові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контакти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32056"/>
            <a:ext cx="8229600" cy="1252728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chemeClr val="accent2">
                    <a:lumMod val="50000"/>
                  </a:schemeClr>
                </a:solidFill>
              </a:rPr>
              <a:t>Переваги членства:</a:t>
            </a:r>
            <a:endParaRPr lang="uk-UA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661248"/>
            <a:ext cx="8892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Clr>
                <a:srgbClr val="FDA023"/>
              </a:buClr>
              <a:buSzPct val="100000"/>
              <a:buFont typeface="Wingdings" pitchFamily="2" charset="2"/>
              <a:buChar char="v"/>
            </a:pP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Вплив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на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бібліотечно-інформаційну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політику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4242" y="3481844"/>
            <a:ext cx="4385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Clr>
                <a:srgbClr val="FDA023"/>
              </a:buClr>
              <a:buSzPct val="100000"/>
              <a:buFont typeface="Wingdings" pitchFamily="2" charset="2"/>
              <a:buChar char="v"/>
            </a:pP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Професійні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зв'язки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242" y="2977788"/>
            <a:ext cx="50232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Clr>
                <a:srgbClr val="FDA023"/>
              </a:buClr>
              <a:buSzPct val="100000"/>
              <a:buFont typeface="Wingdings" pitchFamily="2" charset="2"/>
              <a:buChar char="v"/>
            </a:pP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Соціальний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захист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1" y="5138028"/>
            <a:ext cx="81298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Clr>
                <a:srgbClr val="FDA023"/>
              </a:buClr>
              <a:buSzPct val="100000"/>
              <a:buFont typeface="Wingdings" pitchFamily="2" charset="2"/>
              <a:buChar char="v"/>
            </a:pP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Професійна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допомога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та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консультації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4633972"/>
            <a:ext cx="7069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Clr>
                <a:srgbClr val="FDA023"/>
              </a:buClr>
              <a:buSzPct val="100000"/>
              <a:buFont typeface="Wingdings" pitchFamily="2" charset="2"/>
              <a:buChar char="v"/>
            </a:pP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Професійна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поінформованість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4242" y="1916832"/>
            <a:ext cx="3786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Clr>
                <a:srgbClr val="FDA023"/>
              </a:buClr>
              <a:buSzPct val="100000"/>
              <a:buFont typeface="Wingdings" pitchFamily="2" charset="2"/>
              <a:buChar char="v"/>
            </a:pP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Публікації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4057908"/>
            <a:ext cx="7268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Clr>
                <a:srgbClr val="FDA023"/>
              </a:buClr>
              <a:buSzPct val="100000"/>
              <a:buFont typeface="Wingdings" pitchFamily="2" charset="2"/>
              <a:buChar char="v"/>
            </a:pP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Професійне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удосконалення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2654872"/>
      </p:ext>
    </p:extLst>
  </p:cSld>
  <p:clrMapOvr>
    <a:masterClrMapping/>
  </p:clrMapOvr>
  <p:transition spd="slow" advClick="0" advTm="2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564904"/>
            <a:ext cx="7408333" cy="3450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заповніть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стандартну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форму заяви про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вступ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, яку Ви можете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отримати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сайті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http://www.libr.dp.ua/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6600" b="1" dirty="0" smtClean="0">
                <a:solidFill>
                  <a:schemeClr val="accent2">
                    <a:lumMod val="50000"/>
                  </a:schemeClr>
                </a:solidFill>
              </a:rPr>
              <a:t>Приєднуйтесь</a:t>
            </a:r>
            <a:r>
              <a:rPr lang="ru-RU" sz="6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6600" b="1" dirty="0">
                <a:solidFill>
                  <a:schemeClr val="accent2">
                    <a:lumMod val="50000"/>
                  </a:schemeClr>
                </a:solidFill>
              </a:rPr>
              <a:t>до </a:t>
            </a:r>
            <a:r>
              <a:rPr lang="ru-RU" sz="6600" b="1" dirty="0" smtClean="0">
                <a:solidFill>
                  <a:schemeClr val="accent2">
                    <a:lumMod val="50000"/>
                  </a:schemeClr>
                </a:solidFill>
              </a:rPr>
              <a:t>ДБА</a:t>
            </a:r>
            <a:endParaRPr lang="ru-RU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149080"/>
            <a:ext cx="3168352" cy="23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00">
        <p:blinds dir="vert"/>
      </p:transition>
    </mc:Choice>
    <mc:Fallback xmlns="">
      <p:transition spd="slow" advClick="0" advTm="60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2088232"/>
          </a:xfrm>
          <a:ln>
            <a:noFill/>
          </a:ln>
        </p:spPr>
        <p:txBody>
          <a:bodyPr>
            <a:noAutofit/>
          </a:bodyPr>
          <a:lstStyle/>
          <a:p>
            <a:r>
              <a:rPr lang="uk-UA" sz="28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ДБА </a:t>
            </a:r>
            <a:r>
              <a:rPr lang="uk-UA" sz="2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пропонує своїм </a:t>
            </a:r>
            <a:r>
              <a:rPr lang="uk-UA" sz="28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членам </a:t>
            </a:r>
            <a:r>
              <a:rPr lang="uk-UA" sz="2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різноманітні </a:t>
            </a:r>
            <a:r>
              <a:rPr lang="uk-UA" sz="28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заходи, </a:t>
            </a:r>
            <a:r>
              <a:rPr lang="uk-UA" sz="2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які сприяють професійному розвиткові, </a:t>
            </a:r>
            <a:r>
              <a:rPr lang="uk-UA" sz="2800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адвокаційній</a:t>
            </a:r>
            <a:r>
              <a:rPr lang="uk-UA" sz="2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діяльності, вдосконаленню бібліотечної освіти, практики та </a:t>
            </a:r>
            <a:r>
              <a:rPr lang="uk-UA" sz="28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теорії бібліотечної справи. </a:t>
            </a:r>
            <a:r>
              <a:rPr lang="ru-RU" sz="2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</a:br>
            <a:endParaRPr lang="ru-RU" sz="28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92288"/>
            <a:ext cx="4187958" cy="314096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2996"/>
            <a:ext cx="4392488" cy="329436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9705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I:\ДБА\фото 2011-2012\2011\грудень\Днепродзержинск 3 модуль\SAM_0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7556"/>
            <a:ext cx="3834426" cy="2875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4" descr="I:\ДБА\фото 2011-2012\фото стенд\PA060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5021"/>
            <a:ext cx="3600400" cy="2700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Безперервна професійна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освіта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I:\ДБА\фото 2011-2012\фото стенд\DSCI264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8" y="1628800"/>
            <a:ext cx="3681288" cy="2760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3" descr="I:\ДБА\фото 2011-2012\фото стенд\100_4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7"/>
            <a:ext cx="4032339" cy="3024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4" descr="I:\ДБА\DSCI1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17165288"/>
            <a:ext cx="4731506" cy="354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20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10000">
        <p14:honeycomb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Підвищення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кваліфікації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I:\ДБА\фото 2011-2012\фото стенд\DSCI3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3" y="4005064"/>
            <a:ext cx="3784031" cy="2521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ДБА\фото 2011-2012\фото стенд\DSCI28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517910" cy="263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ДБА\фото 2011-2012\2012 год\Коля. Тренинг\DSCN39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48" y="1052736"/>
            <a:ext cx="3505916" cy="290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:\ДБА\фото 2011-2012\2011\сентябрь\обов.Софіїфка\100_44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67062"/>
            <a:ext cx="3528392" cy="2646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5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:blinds dir="vert"/>
      </p:transition>
    </mc:Choice>
    <mc:Fallback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79296" cy="1252728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Навчально-методичне забезпечення фахової та післядипломної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освіти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4" descr="I:\ДБА\DSCI1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8" y="1556793"/>
            <a:ext cx="3972592" cy="2979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I:\ДБА\DSCI0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20061"/>
            <a:ext cx="3744416" cy="2808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:\ДБА\IMG_01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7"/>
          <a:stretch/>
        </p:blipFill>
        <p:spPr bwMode="auto">
          <a:xfrm>
            <a:off x="4932040" y="1556792"/>
            <a:ext cx="4032448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61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52728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</a:rPr>
              <a:t>Консультації</a:t>
            </a:r>
            <a:r>
              <a:rPr lang="uk-UA" sz="4800" b="1" dirty="0">
                <a:solidFill>
                  <a:schemeClr val="accent2">
                    <a:lumMod val="50000"/>
                  </a:schemeClr>
                </a:solidFill>
              </a:rPr>
              <a:t>, рекомендації</a:t>
            </a: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3633192" cy="2724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\\Tower-2008\foto_all\Рабочие_мероприятия_ДОУНБ\2012\Семинар-тренинг для директоров _29.03.12\Семинар-тренинг 29.03.12 2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4790" y="1378794"/>
            <a:ext cx="3693714" cy="2770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6" t="5793" r="8227" b="30127"/>
          <a:stretch/>
        </p:blipFill>
        <p:spPr>
          <a:xfrm>
            <a:off x="2195735" y="3713906"/>
            <a:ext cx="4653639" cy="3099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50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0000">
        <p14:shred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Участь у фахових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конференціях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 descr="I:\ДБА\фото 2011-2012\2011\июнь2011\ДБА\100_4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8376"/>
            <a:ext cx="4392488" cy="2916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I:\ДБА\DSCN31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5" r="851"/>
          <a:stretch/>
        </p:blipFill>
        <p:spPr bwMode="auto">
          <a:xfrm>
            <a:off x="4860032" y="1052736"/>
            <a:ext cx="4142285" cy="2787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:\ДБА\День библиотек 2012\Обладминистрация 28.09.12\DSCN41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32962"/>
          <a:stretch/>
        </p:blipFill>
        <p:spPr bwMode="auto">
          <a:xfrm>
            <a:off x="112448" y="4005064"/>
            <a:ext cx="447010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95924"/>
            <a:ext cx="3998269" cy="2917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76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10000">
        <p14:switch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2" t="9766"/>
          <a:stretch/>
        </p:blipFill>
        <p:spPr>
          <a:xfrm>
            <a:off x="5940152" y="3933056"/>
            <a:ext cx="3065816" cy="280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438493"/>
            <a:ext cx="5833177" cy="4374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808120"/>
            <a:ext cx="8712968" cy="1252728"/>
          </a:xfrm>
        </p:spPr>
        <p:txBody>
          <a:bodyPr>
            <a:noAutofit/>
          </a:bodyPr>
          <a:lstStyle/>
          <a:p>
            <a:pPr lvl="0"/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Міжвідомча </a:t>
            </a:r>
            <a:r>
              <a:rPr lang="uk-UA" sz="3200" dirty="0">
                <a:solidFill>
                  <a:schemeClr val="accent2">
                    <a:lumMod val="50000"/>
                  </a:schemeClr>
                </a:solidFill>
              </a:rPr>
              <a:t>НПК</a:t>
            </a: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 «Інноваційна діяльність бібліотек в умовах інформатизації та соціально-економічних перетворень суспільства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», </a:t>
            </a:r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</a:rPr>
              <a:t>листопад 2011 року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339498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68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6000">
        <p14:gallery dir="l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5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5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85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</TotalTime>
  <Words>461</Words>
  <Application>Microsoft Office PowerPoint</Application>
  <PresentationFormat>Экран (4:3)</PresentationFormat>
  <Paragraphs>51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Волна</vt:lpstr>
      <vt:lpstr>Дніпропетровська бібліотечна асоціація:  крокуємо разом!</vt:lpstr>
      <vt:lpstr>Індивідуальні члени 164 Колективні члени 15</vt:lpstr>
      <vt:lpstr>ДБА пропонує своїм членам різноманітні заходи, які сприяють професійному розвиткові, адвокаційній діяльності, вдосконаленню бібліотечної освіти, практики та теорії бібліотечної справи.  </vt:lpstr>
      <vt:lpstr>Безперервна професійна освіта  </vt:lpstr>
      <vt:lpstr>Підвищення кваліфікації  </vt:lpstr>
      <vt:lpstr>Навчально-методичне забезпечення фахової та післядипломної освіти</vt:lpstr>
      <vt:lpstr>Консультації, рекомендації</vt:lpstr>
      <vt:lpstr>Участь у фахових конференціях  </vt:lpstr>
      <vt:lpstr>Міжвідомча НПК «Інноваційна діяльність бібліотек в умовах інформатизації та соціально-економічних перетворень суспільства», листопад 2011 року </vt:lpstr>
      <vt:lpstr>Перший регіональний форум «Сільські бібліотеки Дніпропетровщини: стратегія поступу в майбутнє», вересень 2011 року </vt:lpstr>
      <vt:lpstr>Обласний семінар-тренінг «Позиціонування публічної бібліотеки як    сучасного інформаційного та соціокультурного центру місцевої громади», березень, 2012 року</vt:lpstr>
      <vt:lpstr>Відкритий діалог-зустріч «Бібліотека. Влада. Громада: Стратегія єдності в інформаційному суспільстві», вересень 2012 року </vt:lpstr>
      <vt:lpstr>ДБА ініціює розвиток професійних проектів</vt:lpstr>
      <vt:lpstr>Видавнича робота</vt:lpstr>
      <vt:lpstr>Видання ДБА</vt:lpstr>
      <vt:lpstr>Видання ДБА</vt:lpstr>
      <vt:lpstr>Підготовка та  реалізація проектів, спрямованих на розвиток бібліотечної сфери Дніпропетровщини</vt:lpstr>
      <vt:lpstr>Організація та проведення Всеукраїнського дня бібліотек у  новому форматі 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Проведення всеукраїнських громадських обговорень «Бібліотека – центр громади»</vt:lpstr>
      <vt:lpstr>Переваги членства:</vt:lpstr>
      <vt:lpstr>Приєднуйтесь до ДБА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Дніпропетровська бібліотечна асоціація:  крокуємо разом!</dc:title>
  <dc:creator>Андрей</dc:creator>
  <cp:lastModifiedBy>Юлия Зюлева</cp:lastModifiedBy>
  <cp:revision>83</cp:revision>
  <dcterms:created xsi:type="dcterms:W3CDTF">2012-11-25T14:35:00Z</dcterms:created>
  <dcterms:modified xsi:type="dcterms:W3CDTF">2012-12-14T09:57:46Z</dcterms:modified>
</cp:coreProperties>
</file>